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9" r:id="rId1"/>
    <p:sldMasterId id="2147484538" r:id="rId2"/>
  </p:sldMasterIdLst>
  <p:notesMasterIdLst>
    <p:notesMasterId r:id="rId40"/>
  </p:notesMasterIdLst>
  <p:handoutMasterIdLst>
    <p:handoutMasterId r:id="rId41"/>
  </p:handoutMasterIdLst>
  <p:sldIdLst>
    <p:sldId id="1726" r:id="rId3"/>
    <p:sldId id="1812" r:id="rId4"/>
    <p:sldId id="1984" r:id="rId5"/>
    <p:sldId id="2065" r:id="rId6"/>
    <p:sldId id="2066" r:id="rId7"/>
    <p:sldId id="1998" r:id="rId8"/>
    <p:sldId id="2058" r:id="rId9"/>
    <p:sldId id="2059" r:id="rId10"/>
    <p:sldId id="2018" r:id="rId11"/>
    <p:sldId id="1988" r:id="rId12"/>
    <p:sldId id="2036" r:id="rId13"/>
    <p:sldId id="2037" r:id="rId14"/>
    <p:sldId id="2019" r:id="rId15"/>
    <p:sldId id="2026" r:id="rId16"/>
    <p:sldId id="2046" r:id="rId17"/>
    <p:sldId id="2060" r:id="rId18"/>
    <p:sldId id="2068" r:id="rId19"/>
    <p:sldId id="2047" r:id="rId20"/>
    <p:sldId id="2067" r:id="rId21"/>
    <p:sldId id="1989" r:id="rId22"/>
    <p:sldId id="2027" r:id="rId23"/>
    <p:sldId id="1990" r:id="rId24"/>
    <p:sldId id="2020" r:id="rId25"/>
    <p:sldId id="2048" r:id="rId26"/>
    <p:sldId id="2069" r:id="rId27"/>
    <p:sldId id="2070" r:id="rId28"/>
    <p:sldId id="2071" r:id="rId29"/>
    <p:sldId id="2062" r:id="rId30"/>
    <p:sldId id="2050" r:id="rId31"/>
    <p:sldId id="2051" r:id="rId32"/>
    <p:sldId id="2052" r:id="rId33"/>
    <p:sldId id="2072" r:id="rId34"/>
    <p:sldId id="2053" r:id="rId35"/>
    <p:sldId id="2063" r:id="rId36"/>
    <p:sldId id="2054" r:id="rId37"/>
    <p:sldId id="2064" r:id="rId38"/>
    <p:sldId id="2055" r:id="rId39"/>
  </p:sldIdLst>
  <p:sldSz cx="9144000" cy="6858000" type="screen4x3"/>
  <p:notesSz cx="7053263" cy="9309100"/>
  <p:defaultTex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D9AD"/>
    <a:srgbClr val="000000"/>
    <a:srgbClr val="2B4F85"/>
    <a:srgbClr val="2B4F83"/>
    <a:srgbClr val="3E4C56"/>
    <a:srgbClr val="62D13B"/>
    <a:srgbClr val="A04036"/>
    <a:srgbClr val="E68900"/>
    <a:srgbClr val="54A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82" autoAdjust="0"/>
    <p:restoredTop sz="97158" autoAdjust="0"/>
  </p:normalViewPr>
  <p:slideViewPr>
    <p:cSldViewPr>
      <p:cViewPr varScale="1">
        <p:scale>
          <a:sx n="108" d="100"/>
          <a:sy n="108" d="100"/>
        </p:scale>
        <p:origin x="99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1950" y="-84"/>
      </p:cViewPr>
      <p:guideLst>
        <p:guide orient="horz" pos="2932"/>
        <p:guide pos="2221"/>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997325" y="0"/>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r"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2291" name="Rectangle 3"/>
          <p:cNvSpPr>
            <a:spLocks noGrp="1" noChangeArrowheads="1"/>
          </p:cNvSpPr>
          <p:nvPr>
            <p:ph type="dt" sz="quarter" idx="1"/>
          </p:nvPr>
        </p:nvSpPr>
        <p:spPr bwMode="auto">
          <a:xfrm>
            <a:off x="1588" y="0"/>
            <a:ext cx="30559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2292" name="Rectangle 4"/>
          <p:cNvSpPr>
            <a:spLocks noGrp="1" noChangeArrowheads="1"/>
          </p:cNvSpPr>
          <p:nvPr>
            <p:ph type="ftr" sz="quarter" idx="2"/>
          </p:nvPr>
        </p:nvSpPr>
        <p:spPr bwMode="auto">
          <a:xfrm>
            <a:off x="0" y="8842375"/>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2293" name="Rectangle 5"/>
          <p:cNvSpPr>
            <a:spLocks noGrp="1" noChangeArrowheads="1"/>
          </p:cNvSpPr>
          <p:nvPr>
            <p:ph type="sldNum" sz="quarter" idx="3"/>
          </p:nvPr>
        </p:nvSpPr>
        <p:spPr bwMode="auto">
          <a:xfrm>
            <a:off x="3997325" y="8842375"/>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r" defTabSz="935038">
              <a:spcBef>
                <a:spcPct val="0"/>
              </a:spcBef>
              <a:defRPr sz="1300" b="0">
                <a:solidFill>
                  <a:schemeClr val="tx1"/>
                </a:solidFill>
                <a:latin typeface="Arial" pitchFamily="34" charset="0"/>
              </a:defRPr>
            </a:lvl1pPr>
          </a:lstStyle>
          <a:p>
            <a:fld id="{BA832BD8-1414-438E-835E-D9CD64E1B3F2}" type="slidenum">
              <a:rPr lang="ar-SA"/>
              <a:pPr/>
              <a:t>‹#›</a:t>
            </a:fld>
            <a:endParaRPr lang="en-US" dirty="0">
              <a:cs typeface="Arial" pitchFamily="34" charset="0"/>
            </a:endParaRPr>
          </a:p>
        </p:txBody>
      </p:sp>
      <p:pic>
        <p:nvPicPr>
          <p:cNvPr id="14342" name="Picture 6" descr="to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303213"/>
            <a:ext cx="7051675" cy="107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9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4339" name="Rectangle 3"/>
          <p:cNvSpPr>
            <a:spLocks noGrp="1" noChangeArrowheads="1"/>
          </p:cNvSpPr>
          <p:nvPr>
            <p:ph type="dt" idx="1"/>
          </p:nvPr>
        </p:nvSpPr>
        <p:spPr bwMode="auto">
          <a:xfrm>
            <a:off x="3997325" y="1588"/>
            <a:ext cx="30559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r"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5364" name="Rectangle 4"/>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4850" y="4422775"/>
            <a:ext cx="564356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8842375"/>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4343" name="Rectangle 7"/>
          <p:cNvSpPr>
            <a:spLocks noGrp="1" noChangeArrowheads="1"/>
          </p:cNvSpPr>
          <p:nvPr>
            <p:ph type="sldNum" sz="quarter" idx="5"/>
          </p:nvPr>
        </p:nvSpPr>
        <p:spPr bwMode="auto">
          <a:xfrm>
            <a:off x="3997325" y="8843963"/>
            <a:ext cx="30559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r" defTabSz="935038">
              <a:spcBef>
                <a:spcPct val="0"/>
              </a:spcBef>
              <a:defRPr sz="1300" b="0">
                <a:solidFill>
                  <a:schemeClr val="tx1"/>
                </a:solidFill>
                <a:latin typeface="Arial" pitchFamily="34" charset="0"/>
              </a:defRPr>
            </a:lvl1pPr>
          </a:lstStyle>
          <a:p>
            <a:fld id="{C082B8C2-666E-4B12-8319-23C48205B8E4}" type="slidenum">
              <a:rPr lang="ar-SA"/>
              <a:pPr/>
              <a:t>‹#›</a:t>
            </a:fld>
            <a:endParaRPr lang="en-US" dirty="0">
              <a:cs typeface="Arial" pitchFamily="34" charset="0"/>
            </a:endParaRPr>
          </a:p>
        </p:txBody>
      </p:sp>
    </p:spTree>
    <p:extLst>
      <p:ext uri="{BB962C8B-B14F-4D97-AF65-F5344CB8AC3E}">
        <p14:creationId xmlns:p14="http://schemas.microsoft.com/office/powerpoint/2010/main" val="2410205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2246947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10</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11</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12</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3385410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14</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15</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16</a:t>
            </a:fld>
            <a:endParaRPr lang="en-US" dirty="0">
              <a:cs typeface="Arial" pitchFamily="34" charset="0"/>
            </a:endParaRPr>
          </a:p>
        </p:txBody>
      </p:sp>
    </p:spTree>
    <p:extLst>
      <p:ext uri="{BB962C8B-B14F-4D97-AF65-F5344CB8AC3E}">
        <p14:creationId xmlns:p14="http://schemas.microsoft.com/office/powerpoint/2010/main" val="1618524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17</a:t>
            </a:fld>
            <a:endParaRPr lang="en-US" dirty="0">
              <a:cs typeface="Arial" pitchFamily="34" charset="0"/>
            </a:endParaRPr>
          </a:p>
        </p:txBody>
      </p:sp>
    </p:spTree>
    <p:extLst>
      <p:ext uri="{BB962C8B-B14F-4D97-AF65-F5344CB8AC3E}">
        <p14:creationId xmlns:p14="http://schemas.microsoft.com/office/powerpoint/2010/main" val="3745775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18</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19</a:t>
            </a:fld>
            <a:endParaRPr lang="en-US" dirty="0">
              <a:cs typeface="Arial" pitchFamily="34" charset="0"/>
            </a:endParaRPr>
          </a:p>
        </p:txBody>
      </p:sp>
    </p:spTree>
    <p:extLst>
      <p:ext uri="{BB962C8B-B14F-4D97-AF65-F5344CB8AC3E}">
        <p14:creationId xmlns:p14="http://schemas.microsoft.com/office/powerpoint/2010/main" val="3811653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p:txBody>
          <a:bodyPr lIns="93480" tIns="46739" rIns="93480" bIns="46739"/>
          <a:lstStyle/>
          <a:p>
            <a:pPr eaLnBrk="1" hangingPunct="1"/>
            <a:endParaRPr lang="en-US" dirty="0" smtClean="0"/>
          </a:p>
        </p:txBody>
      </p:sp>
    </p:spTree>
    <p:extLst>
      <p:ext uri="{BB962C8B-B14F-4D97-AF65-F5344CB8AC3E}">
        <p14:creationId xmlns:p14="http://schemas.microsoft.com/office/powerpoint/2010/main" val="562701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20</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21</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22</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452034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24</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25</a:t>
            </a:fld>
            <a:endParaRPr lang="en-US" dirty="0">
              <a:cs typeface="Arial" pitchFamily="34" charset="0"/>
            </a:endParaRPr>
          </a:p>
        </p:txBody>
      </p:sp>
    </p:spTree>
    <p:extLst>
      <p:ext uri="{BB962C8B-B14F-4D97-AF65-F5344CB8AC3E}">
        <p14:creationId xmlns:p14="http://schemas.microsoft.com/office/powerpoint/2010/main" val="4169426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26</a:t>
            </a:fld>
            <a:endParaRPr lang="en-US" dirty="0">
              <a:cs typeface="Arial" pitchFamily="34" charset="0"/>
            </a:endParaRPr>
          </a:p>
        </p:txBody>
      </p:sp>
    </p:spTree>
    <p:extLst>
      <p:ext uri="{BB962C8B-B14F-4D97-AF65-F5344CB8AC3E}">
        <p14:creationId xmlns:p14="http://schemas.microsoft.com/office/powerpoint/2010/main" val="1679920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27</a:t>
            </a:fld>
            <a:endParaRPr lang="en-US" dirty="0">
              <a:cs typeface="Arial" pitchFamily="34" charset="0"/>
            </a:endParaRPr>
          </a:p>
        </p:txBody>
      </p:sp>
    </p:spTree>
    <p:extLst>
      <p:ext uri="{BB962C8B-B14F-4D97-AF65-F5344CB8AC3E}">
        <p14:creationId xmlns:p14="http://schemas.microsoft.com/office/powerpoint/2010/main" val="2897745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28</a:t>
            </a:fld>
            <a:endParaRPr lang="en-US" dirty="0">
              <a:cs typeface="Arial" pitchFamily="34" charset="0"/>
            </a:endParaRPr>
          </a:p>
        </p:txBody>
      </p:sp>
    </p:spTree>
    <p:extLst>
      <p:ext uri="{BB962C8B-B14F-4D97-AF65-F5344CB8AC3E}">
        <p14:creationId xmlns:p14="http://schemas.microsoft.com/office/powerpoint/2010/main" val="4254593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29</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3726865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30</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31</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32</a:t>
            </a:fld>
            <a:endParaRPr lang="en-US" dirty="0">
              <a:cs typeface="Arial" pitchFamily="34" charset="0"/>
            </a:endParaRPr>
          </a:p>
        </p:txBody>
      </p:sp>
    </p:spTree>
    <p:extLst>
      <p:ext uri="{BB962C8B-B14F-4D97-AF65-F5344CB8AC3E}">
        <p14:creationId xmlns:p14="http://schemas.microsoft.com/office/powerpoint/2010/main" val="1666110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33</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6069523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35</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36</a:t>
            </a:fld>
            <a:endParaRPr lang="en-US" dirty="0">
              <a:cs typeface="Arial" pitchFamily="34" charset="0"/>
            </a:endParaRPr>
          </a:p>
        </p:txBody>
      </p:sp>
    </p:spTree>
    <p:extLst>
      <p:ext uri="{BB962C8B-B14F-4D97-AF65-F5344CB8AC3E}">
        <p14:creationId xmlns:p14="http://schemas.microsoft.com/office/powerpoint/2010/main" val="4062756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37</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4</a:t>
            </a:fld>
            <a:endParaRPr lang="en-US" dirty="0">
              <a:cs typeface="Arial" pitchFamily="34" charset="0"/>
            </a:endParaRPr>
          </a:p>
        </p:txBody>
      </p:sp>
    </p:spTree>
    <p:extLst>
      <p:ext uri="{BB962C8B-B14F-4D97-AF65-F5344CB8AC3E}">
        <p14:creationId xmlns:p14="http://schemas.microsoft.com/office/powerpoint/2010/main" val="1374270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5</a:t>
            </a:fld>
            <a:endParaRPr lang="en-US" dirty="0">
              <a:cs typeface="Arial" pitchFamily="34" charset="0"/>
            </a:endParaRPr>
          </a:p>
        </p:txBody>
      </p:sp>
    </p:spTree>
    <p:extLst>
      <p:ext uri="{BB962C8B-B14F-4D97-AF65-F5344CB8AC3E}">
        <p14:creationId xmlns:p14="http://schemas.microsoft.com/office/powerpoint/2010/main" val="1259137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6</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7</a:t>
            </a:fld>
            <a:endParaRPr lang="en-US" dirty="0">
              <a:cs typeface="Arial" pitchFamily="34" charset="0"/>
            </a:endParaRPr>
          </a:p>
        </p:txBody>
      </p:sp>
    </p:spTree>
    <p:extLst>
      <p:ext uri="{BB962C8B-B14F-4D97-AF65-F5344CB8AC3E}">
        <p14:creationId xmlns:p14="http://schemas.microsoft.com/office/powerpoint/2010/main" val="3623885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8</a:t>
            </a:fld>
            <a:endParaRPr lang="en-US" dirty="0">
              <a:cs typeface="Arial" pitchFamily="34" charset="0"/>
            </a:endParaRPr>
          </a:p>
        </p:txBody>
      </p:sp>
    </p:spTree>
    <p:extLst>
      <p:ext uri="{BB962C8B-B14F-4D97-AF65-F5344CB8AC3E}">
        <p14:creationId xmlns:p14="http://schemas.microsoft.com/office/powerpoint/2010/main" val="2132047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smtClean="0"/>
          </a:p>
        </p:txBody>
      </p:sp>
    </p:spTree>
    <p:extLst>
      <p:ext uri="{BB962C8B-B14F-4D97-AF65-F5344CB8AC3E}">
        <p14:creationId xmlns:p14="http://schemas.microsoft.com/office/powerpoint/2010/main" val="109747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a:spLocks noChangeArrowheads="1"/>
          </p:cNvSpPr>
          <p:nvPr/>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solidFill>
                <a:schemeClr val="tx1"/>
              </a:solidFill>
              <a:latin typeface="Arial" pitchFamily="34" charset="0"/>
              <a:ea typeface="MS PGothic" pitchFamily="34" charset="-128"/>
            </a:endParaRPr>
          </a:p>
        </p:txBody>
      </p:sp>
      <p:sp>
        <p:nvSpPr>
          <p:cNvPr id="5" name="Rectangle 5"/>
          <p:cNvSpPr>
            <a:spLocks noChangeArrowheads="1"/>
          </p:cNvSpPr>
          <p:nvPr/>
        </p:nvSpPr>
        <p:spPr bwMode="auto">
          <a:xfrm>
            <a:off x="0" y="4437063"/>
            <a:ext cx="9144000" cy="2459037"/>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6" name="Picture 4"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3"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78240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Tree>
    <p:extLst>
      <p:ext uri="{BB962C8B-B14F-4D97-AF65-F5344CB8AC3E}">
        <p14:creationId xmlns:p14="http://schemas.microsoft.com/office/powerpoint/2010/main" val="138409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021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ront Page 2">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4455AF4F-E565-44E6-8F04-8533D704B99F}" type="slidenum">
              <a:rPr lang="ar-SA" sz="1000">
                <a:ea typeface="MS PGothic" pitchFamily="34" charset="-128"/>
              </a:rPr>
              <a:pPr eaLnBrk="0" hangingPunct="0">
                <a:spcBef>
                  <a:spcPct val="0"/>
                </a:spcBef>
              </a:pPr>
              <a:t>‹#›</a:t>
            </a:fld>
            <a:endParaRPr lang="en-US" sz="1000" dirty="0">
              <a:ea typeface="MS PGothic"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
        <p:nvSpPr>
          <p:cNvPr id="10"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11" name="Picture 14"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pic>
        <p:nvPicPr>
          <p:cNvPr id="15"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3094" y="827088"/>
            <a:ext cx="3173985" cy="1219332"/>
          </a:xfrm>
          <a:prstGeom prst="rect">
            <a:avLst/>
          </a:prstGeom>
        </p:spPr>
      </p:pic>
    </p:spTree>
    <p:extLst>
      <p:ext uri="{BB962C8B-B14F-4D97-AF65-F5344CB8AC3E}">
        <p14:creationId xmlns:p14="http://schemas.microsoft.com/office/powerpoint/2010/main" val="1680822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a:spLocks noChangeArrowheads="1"/>
          </p:cNvSpPr>
          <p:nvPr/>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sp>
        <p:nvSpPr>
          <p:cNvPr id="5" name="Rectangle 5"/>
          <p:cNvSpPr>
            <a:spLocks noChangeArrowheads="1"/>
          </p:cNvSpPr>
          <p:nvPr/>
        </p:nvSpPr>
        <p:spPr bwMode="auto">
          <a:xfrm>
            <a:off x="0" y="4437063"/>
            <a:ext cx="9144000" cy="2459037"/>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6" name="Picture 4"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3"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181354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15"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138" y="5118100"/>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2533447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ont page 1">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15"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441389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ullets simple">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9D1C6ABB-6183-4874-BBE3-6E767E714E8B}" type="slidenum">
              <a:rPr lang="ar-SA" sz="1000">
                <a:solidFill>
                  <a:srgbClr val="808080"/>
                </a:solidFill>
                <a:ea typeface="MS PGothic" pitchFamily="34" charset="-128"/>
              </a:rPr>
              <a:pPr eaLnBrk="0" hangingPunct="0">
                <a:spcBef>
                  <a:spcPct val="0"/>
                </a:spcBef>
              </a:pPr>
              <a:t>‹#›</a:t>
            </a:fld>
            <a:endParaRPr lang="en-US" sz="1000" dirty="0">
              <a:solidFill>
                <a:srgbClr val="808080"/>
              </a:solidFill>
              <a:ea typeface="MS PGothic"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233363" indent="-233363">
              <a:buClrTx/>
              <a:buSzPct val="100000"/>
              <a:buFont typeface="Arial" pitchFamily="34" charset="0"/>
              <a:buChar char="•"/>
              <a:defRPr sz="2400">
                <a:solidFill>
                  <a:srgbClr val="3E4C56"/>
                </a:solidFill>
              </a:defRPr>
            </a:lvl1pPr>
            <a:lvl2pPr marL="569913" indent="-285750">
              <a:buClrTx/>
              <a:buSzPct val="100000"/>
              <a:buFont typeface="Arial" pitchFamily="34" charset="0"/>
              <a:buChar char="•"/>
              <a:defRPr sz="2400">
                <a:solidFill>
                  <a:srgbClr val="3E4C56"/>
                </a:solidFill>
              </a:defRPr>
            </a:lvl2pPr>
            <a:lvl3pPr marL="801688" indent="-231775">
              <a:buClrTx/>
              <a:buSzPct val="100000"/>
              <a:buFont typeface="Arial" pitchFamily="34" charset="0"/>
              <a:buChar char="•"/>
              <a:defRPr sz="2400">
                <a:solidFill>
                  <a:srgbClr val="3E4C56"/>
                </a:solidFill>
              </a:defRPr>
            </a:lvl3pPr>
            <a:lvl4pPr marL="1090613" indent="-228600">
              <a:buClrTx/>
              <a:buSzPct val="100000"/>
              <a:buFont typeface="Arial" pitchFamily="34" charset="0"/>
              <a:buChar char="•"/>
              <a:defRPr sz="2400">
                <a:solidFill>
                  <a:srgbClr val="3E4C56"/>
                </a:solidFill>
              </a:defRPr>
            </a:lvl4pPr>
            <a:lvl5pPr marL="1374775" indent="-228600">
              <a:buClrTx/>
              <a:buSzPct val="100000"/>
              <a:buFont typeface="Arial" pitchFamily="34" charset="0"/>
              <a:buChar char="•"/>
              <a:defRPr sz="2400">
                <a:solidFill>
                  <a:srgbClr val="3E4C5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2386194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1260225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5"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6"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1">
                <a:solidFill>
                  <a:schemeClr val="tx1">
                    <a:lumMod val="85000"/>
                    <a:lumOff val="15000"/>
                  </a:schemeClr>
                </a:solidFill>
              </a:defRPr>
            </a:lvl1pPr>
            <a:lvl2pPr marL="0" indent="0">
              <a:buClrTx/>
              <a:buSzPct val="100000"/>
              <a:buFont typeface="Arial" pitchFamily="34" charset="0"/>
              <a:buNone/>
              <a:defRPr sz="2200">
                <a:solidFill>
                  <a:schemeClr val="tx1">
                    <a:lumMod val="85000"/>
                    <a:lumOff val="15000"/>
                  </a:schemeClr>
                </a:solidFill>
              </a:defRPr>
            </a:lvl2pPr>
            <a:lvl3pPr marL="287338" indent="-287338">
              <a:buClrTx/>
              <a:buSzPct val="100000"/>
              <a:buFont typeface="Arial" pitchFamily="34" charset="0"/>
              <a:buChar char="•"/>
              <a:defRPr sz="2200">
                <a:solidFill>
                  <a:schemeClr val="tx1">
                    <a:lumMod val="85000"/>
                    <a:lumOff val="15000"/>
                  </a:schemeClr>
                </a:solidFill>
              </a:defRPr>
            </a:lvl3pPr>
            <a:lvl4pPr marL="574675" indent="-287338">
              <a:buClrTx/>
              <a:buSzPct val="100000"/>
              <a:buFont typeface="Arial" pitchFamily="34" charset="0"/>
              <a:buChar char="•"/>
              <a:defRPr sz="2000">
                <a:solidFill>
                  <a:schemeClr val="tx1">
                    <a:lumMod val="85000"/>
                    <a:lumOff val="15000"/>
                  </a:schemeClr>
                </a:solidFill>
              </a:defRPr>
            </a:lvl4pPr>
            <a:lvl5pPr marL="852488" indent="-280988">
              <a:buClrTx/>
              <a:buSzPct val="100000"/>
              <a:buFont typeface="Arial" pitchFamily="34" charset="0"/>
              <a:buChar char="•"/>
              <a:defRPr sz="20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332565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4"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Tree>
    <p:extLst>
      <p:ext uri="{BB962C8B-B14F-4D97-AF65-F5344CB8AC3E}">
        <p14:creationId xmlns:p14="http://schemas.microsoft.com/office/powerpoint/2010/main" val="39632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15"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solidFill>
                <a:schemeClr val="tx1"/>
              </a:solidFill>
              <a:latin typeface="Arial" pitchFamily="34" charset="0"/>
              <a:ea typeface="MS PGothic" pitchFamily="34" charset="-128"/>
            </a:endParaRPr>
          </a:p>
        </p:txBody>
      </p:sp>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138" y="5118100"/>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2052008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3207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992188"/>
            <a:ext cx="4066854" cy="4915452"/>
          </a:xfrm>
        </p:spPr>
        <p:txBody>
          <a:bodyPr/>
          <a:lstStyle>
            <a:lvl1pPr marL="339725" indent="-339725">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14806" y="992188"/>
            <a:ext cx="4066854" cy="491545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2376530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Tree>
    <p:extLst>
      <p:ext uri="{BB962C8B-B14F-4D97-AF65-F5344CB8AC3E}">
        <p14:creationId xmlns:p14="http://schemas.microsoft.com/office/powerpoint/2010/main" val="400056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960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Front Page 2">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4455AF4F-E565-44E6-8F04-8533D704B99F}" type="slidenum">
              <a:rPr lang="ar-SA" sz="1000">
                <a:ea typeface="MS PGothic" pitchFamily="34" charset="-128"/>
              </a:rPr>
              <a:pPr eaLnBrk="0" hangingPunct="0">
                <a:spcBef>
                  <a:spcPct val="0"/>
                </a:spcBef>
              </a:pPr>
              <a:t>‹#›</a:t>
            </a:fld>
            <a:endParaRPr lang="en-US" sz="1000" dirty="0">
              <a:ea typeface="MS PGothic"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
        <p:nvSpPr>
          <p:cNvPr id="10"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11" name="Picture 14"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pic>
        <p:nvPicPr>
          <p:cNvPr id="15"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3094" y="827088"/>
            <a:ext cx="3173985" cy="1219332"/>
          </a:xfrm>
          <a:prstGeom prst="rect">
            <a:avLst/>
          </a:prstGeom>
        </p:spPr>
      </p:pic>
    </p:spTree>
    <p:extLst>
      <p:ext uri="{BB962C8B-B14F-4D97-AF65-F5344CB8AC3E}">
        <p14:creationId xmlns:p14="http://schemas.microsoft.com/office/powerpoint/2010/main" val="406546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page 1">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15"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solidFill>
                <a:schemeClr val="tx1"/>
              </a:solidFill>
              <a:latin typeface="Arial" pitchFamily="34" charset="0"/>
              <a:ea typeface="MS PGothic" pitchFamily="34" charset="-128"/>
            </a:endParaRPr>
          </a:p>
        </p:txBody>
      </p:sp>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96553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bullets simple">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9D1C6ABB-6183-4874-BBE3-6E767E714E8B}" type="slidenum">
              <a:rPr lang="ar-SA" sz="1000">
                <a:solidFill>
                  <a:schemeClr val="bg2"/>
                </a:solidFill>
                <a:ea typeface="MS PGothic" pitchFamily="34" charset="-128"/>
              </a:rPr>
              <a:pPr eaLnBrk="0" hangingPunct="0">
                <a:spcBef>
                  <a:spcPct val="0"/>
                </a:spcBef>
              </a:pPr>
              <a:t>‹#›</a:t>
            </a:fld>
            <a:endParaRPr lang="en-US" sz="1000" dirty="0">
              <a:solidFill>
                <a:schemeClr val="bg2"/>
              </a:solidFill>
              <a:ea typeface="MS PGothic"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233363" indent="-233363">
              <a:buClrTx/>
              <a:buSzPct val="100000"/>
              <a:buFont typeface="Arial" pitchFamily="34" charset="0"/>
              <a:buChar char="•"/>
              <a:defRPr sz="2400">
                <a:solidFill>
                  <a:srgbClr val="3E4C56"/>
                </a:solidFill>
              </a:defRPr>
            </a:lvl1pPr>
            <a:lvl2pPr marL="569913" indent="-285750">
              <a:buClrTx/>
              <a:buSzPct val="100000"/>
              <a:buFont typeface="Arial" pitchFamily="34" charset="0"/>
              <a:buChar char="•"/>
              <a:defRPr sz="2400">
                <a:solidFill>
                  <a:srgbClr val="3E4C56"/>
                </a:solidFill>
              </a:defRPr>
            </a:lvl2pPr>
            <a:lvl3pPr marL="801688" indent="-231775">
              <a:buClrTx/>
              <a:buSzPct val="100000"/>
              <a:buFont typeface="Arial" pitchFamily="34" charset="0"/>
              <a:buChar char="•"/>
              <a:defRPr sz="2400">
                <a:solidFill>
                  <a:srgbClr val="3E4C56"/>
                </a:solidFill>
              </a:defRPr>
            </a:lvl3pPr>
            <a:lvl4pPr marL="1090613" indent="-228600">
              <a:buClrTx/>
              <a:buSzPct val="100000"/>
              <a:buFont typeface="Arial" pitchFamily="34" charset="0"/>
              <a:buChar char="•"/>
              <a:defRPr sz="2400">
                <a:solidFill>
                  <a:srgbClr val="3E4C56"/>
                </a:solidFill>
              </a:defRPr>
            </a:lvl4pPr>
            <a:lvl5pPr marL="1374775" indent="-228600">
              <a:buClrTx/>
              <a:buSzPct val="100000"/>
              <a:buFont typeface="Arial" pitchFamily="34" charset="0"/>
              <a:buChar char="•"/>
              <a:defRPr sz="2400">
                <a:solidFill>
                  <a:srgbClr val="3E4C5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36597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2672113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5"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6"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1">
                <a:solidFill>
                  <a:schemeClr val="tx1">
                    <a:lumMod val="85000"/>
                    <a:lumOff val="15000"/>
                  </a:schemeClr>
                </a:solidFill>
              </a:defRPr>
            </a:lvl1pPr>
            <a:lvl2pPr marL="0" indent="0">
              <a:buClrTx/>
              <a:buSzPct val="100000"/>
              <a:buFont typeface="Arial" pitchFamily="34" charset="0"/>
              <a:buNone/>
              <a:defRPr sz="2200">
                <a:solidFill>
                  <a:schemeClr val="tx1">
                    <a:lumMod val="85000"/>
                    <a:lumOff val="15000"/>
                  </a:schemeClr>
                </a:solidFill>
              </a:defRPr>
            </a:lvl2pPr>
            <a:lvl3pPr marL="287338" indent="-287338">
              <a:buClrTx/>
              <a:buSzPct val="100000"/>
              <a:buFont typeface="Arial" pitchFamily="34" charset="0"/>
              <a:buChar char="•"/>
              <a:defRPr sz="2200">
                <a:solidFill>
                  <a:schemeClr val="tx1">
                    <a:lumMod val="85000"/>
                    <a:lumOff val="15000"/>
                  </a:schemeClr>
                </a:solidFill>
              </a:defRPr>
            </a:lvl3pPr>
            <a:lvl4pPr marL="574675" indent="-287338">
              <a:buClrTx/>
              <a:buSzPct val="100000"/>
              <a:buFont typeface="Arial" pitchFamily="34" charset="0"/>
              <a:buChar char="•"/>
              <a:defRPr sz="2000">
                <a:solidFill>
                  <a:schemeClr val="tx1">
                    <a:lumMod val="85000"/>
                    <a:lumOff val="15000"/>
                  </a:schemeClr>
                </a:solidFill>
              </a:defRPr>
            </a:lvl4pPr>
            <a:lvl5pPr marL="852488" indent="-280988">
              <a:buClrTx/>
              <a:buSzPct val="100000"/>
              <a:buFont typeface="Arial" pitchFamily="34" charset="0"/>
              <a:buChar char="•"/>
              <a:defRPr sz="20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141334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4"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Tree>
    <p:extLst>
      <p:ext uri="{BB962C8B-B14F-4D97-AF65-F5344CB8AC3E}">
        <p14:creationId xmlns:p14="http://schemas.microsoft.com/office/powerpoint/2010/main" val="131944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6834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992188"/>
            <a:ext cx="4066854" cy="4915452"/>
          </a:xfrm>
        </p:spPr>
        <p:txBody>
          <a:bodyPr/>
          <a:lstStyle>
            <a:lvl1pPr marL="339725" indent="-339725">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14806" y="992188"/>
            <a:ext cx="4066854" cy="491545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63686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102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dirty="0">
              <a:latin typeface="Arial" pitchFamily="34" charset="0"/>
              <a:ea typeface="+mn-ea"/>
              <a:sym typeface="Arial" charset="0"/>
            </a:endParaRPr>
          </a:p>
        </p:txBody>
      </p:sp>
      <p:sp>
        <p:nvSpPr>
          <p:cNvPr id="1029"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5" descr="ExLibris-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4D3FFDCD-6979-4F41-A3AC-16AAC036FE7E}" type="slidenum">
              <a:rPr lang="ar-SA" sz="1000">
                <a:ea typeface="MS PGothic" pitchFamily="34" charset="-128"/>
              </a:rPr>
              <a:pPr eaLnBrk="0" hangingPunct="0">
                <a:spcBef>
                  <a:spcPct val="0"/>
                </a:spcBef>
              </a:pPr>
              <a:t>‹#›</a:t>
            </a:fld>
            <a:endParaRPr lang="en-US" sz="1000" dirty="0">
              <a:ea typeface="MS PGothic" pitchFamily="34" charset="-128"/>
            </a:endParaRPr>
          </a:p>
        </p:txBody>
      </p:sp>
      <p:sp>
        <p:nvSpPr>
          <p:cNvPr id="103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1034" name="Picture 6" descr="rule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Tree>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26" r:id="rId5"/>
    <p:sldLayoutId id="2147484531" r:id="rId6"/>
    <p:sldLayoutId id="2147484532" r:id="rId7"/>
    <p:sldLayoutId id="2147484533" r:id="rId8"/>
    <p:sldLayoutId id="2147484534" r:id="rId9"/>
    <p:sldLayoutId id="2147484535" r:id="rId10"/>
    <p:sldLayoutId id="2147484536" r:id="rId11"/>
    <p:sldLayoutId id="2147484537"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3E4C56"/>
          </a:solidFill>
          <a:latin typeface="+mj-lt"/>
          <a:ea typeface="MS PGothic" pitchFamily="34" charset="-128"/>
          <a:cs typeface="+mj-cs"/>
        </a:defRPr>
      </a:lvl1pPr>
      <a:lvl2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2pPr>
      <a:lvl3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3pPr>
      <a:lvl4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4pPr>
      <a:lvl5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102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dirty="0">
              <a:latin typeface="Arial" pitchFamily="34" charset="0"/>
              <a:ea typeface="+mn-ea"/>
              <a:sym typeface="Arial" charset="0"/>
            </a:endParaRPr>
          </a:p>
        </p:txBody>
      </p:sp>
      <p:sp>
        <p:nvSpPr>
          <p:cNvPr id="1029"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5" descr="ExLibris-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4D3FFDCD-6979-4F41-A3AC-16AAC036FE7E}" type="slidenum">
              <a:rPr lang="ar-SA" sz="1000">
                <a:ea typeface="MS PGothic" pitchFamily="34" charset="-128"/>
              </a:rPr>
              <a:pPr eaLnBrk="0" hangingPunct="0">
                <a:spcBef>
                  <a:spcPct val="0"/>
                </a:spcBef>
              </a:pPr>
              <a:t>‹#›</a:t>
            </a:fld>
            <a:endParaRPr lang="en-US" sz="1000" dirty="0">
              <a:ea typeface="MS PGothic" pitchFamily="34" charset="-128"/>
            </a:endParaRPr>
          </a:p>
        </p:txBody>
      </p:sp>
      <p:sp>
        <p:nvSpPr>
          <p:cNvPr id="103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1034" name="Picture 6" descr="rule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Tree>
    <p:extLst>
      <p:ext uri="{BB962C8B-B14F-4D97-AF65-F5344CB8AC3E}">
        <p14:creationId xmlns:p14="http://schemas.microsoft.com/office/powerpoint/2010/main" val="4193066528"/>
      </p:ext>
    </p:extLst>
  </p:cSld>
  <p:clrMap bg1="lt1" tx1="dk1" bg2="lt2" tx2="dk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 id="2147484550"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3E4C56"/>
          </a:solidFill>
          <a:latin typeface="+mj-lt"/>
          <a:ea typeface="MS PGothic" pitchFamily="34" charset="-128"/>
          <a:cs typeface="+mj-cs"/>
        </a:defRPr>
      </a:lvl1pPr>
      <a:lvl2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2pPr>
      <a:lvl3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3pPr>
      <a:lvl4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4pPr>
      <a:lvl5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7"/>
          <p:cNvSpPr txBox="1">
            <a:spLocks noChangeArrowheads="1"/>
          </p:cNvSpPr>
          <p:nvPr/>
        </p:nvSpPr>
        <p:spPr bwMode="auto">
          <a:xfrm>
            <a:off x="625652" y="2652569"/>
            <a:ext cx="8132492"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pPr>
            <a:r>
              <a:rPr lang="en-GB" sz="3200" dirty="0"/>
              <a:t>Patron Driven Acquisition (PDA)</a:t>
            </a:r>
            <a:endParaRPr lang="en-US" sz="2800" dirty="0">
              <a:solidFill>
                <a:srgbClr val="3E4C56"/>
              </a:solidFill>
            </a:endParaRPr>
          </a:p>
        </p:txBody>
      </p:sp>
      <p:sp>
        <p:nvSpPr>
          <p:cNvPr id="3" name="כותרת משנה 8"/>
          <p:cNvSpPr>
            <a:spLocks noGrp="1"/>
          </p:cNvSpPr>
          <p:nvPr/>
        </p:nvSpPr>
        <p:spPr>
          <a:xfrm>
            <a:off x="385855" y="4657960"/>
            <a:ext cx="5413184" cy="1752600"/>
          </a:xfrm>
          <a:prstGeom prst="rect">
            <a:avLst/>
          </a:prstGeom>
        </p:spPr>
        <p:txBody>
          <a:bodyPr/>
          <a:lstStyle>
            <a:lvl1pPr marL="0" indent="0" algn="l" rtl="0" eaLnBrk="0" fontAlgn="base" hangingPunct="0">
              <a:spcBef>
                <a:spcPct val="35000"/>
              </a:spcBef>
              <a:spcAft>
                <a:spcPct val="0"/>
              </a:spcAft>
              <a:buSzPct val="85000"/>
              <a:buNone/>
              <a:defRPr sz="1800" b="0">
                <a:solidFill>
                  <a:schemeClr val="tx1">
                    <a:lumMod val="65000"/>
                    <a:lumOff val="35000"/>
                  </a:schemeClr>
                </a:solidFill>
                <a:latin typeface="+mn-lt"/>
                <a:ea typeface="+mn-ea"/>
                <a:cs typeface="+mn-cs"/>
              </a:defRPr>
            </a:lvl1pPr>
            <a:lvl2pPr marL="457200" indent="0" algn="ctr" rtl="0" eaLnBrk="0" fontAlgn="base" hangingPunct="0">
              <a:spcBef>
                <a:spcPct val="35000"/>
              </a:spcBef>
              <a:spcAft>
                <a:spcPct val="0"/>
              </a:spcAft>
              <a:buSzPct val="85000"/>
              <a:buNone/>
              <a:defRPr sz="2200">
                <a:solidFill>
                  <a:schemeClr val="tx1"/>
                </a:solidFill>
                <a:latin typeface="+mn-lt"/>
                <a:cs typeface="+mn-cs"/>
              </a:defRPr>
            </a:lvl2pPr>
            <a:lvl3pPr marL="914400" indent="0" algn="ctr" rtl="0" eaLnBrk="0" fontAlgn="base" hangingPunct="0">
              <a:spcBef>
                <a:spcPct val="35000"/>
              </a:spcBef>
              <a:spcAft>
                <a:spcPct val="0"/>
              </a:spcAft>
              <a:buSzPct val="85000"/>
              <a:buNone/>
              <a:defRPr sz="2200">
                <a:solidFill>
                  <a:schemeClr val="tx1"/>
                </a:solidFill>
                <a:latin typeface="+mn-lt"/>
                <a:cs typeface="+mn-cs"/>
              </a:defRPr>
            </a:lvl3pPr>
            <a:lvl4pPr marL="1371600" indent="0" algn="ctr" rtl="0" eaLnBrk="0" fontAlgn="base" hangingPunct="0">
              <a:spcBef>
                <a:spcPct val="35000"/>
              </a:spcBef>
              <a:spcAft>
                <a:spcPct val="0"/>
              </a:spcAft>
              <a:buSzPct val="85000"/>
              <a:buNone/>
              <a:defRPr sz="2200">
                <a:solidFill>
                  <a:schemeClr val="tx1"/>
                </a:solidFill>
                <a:latin typeface="+mn-lt"/>
                <a:cs typeface="+mn-cs"/>
              </a:defRPr>
            </a:lvl4pPr>
            <a:lvl5pPr marL="1828800" indent="0" algn="ctr" rtl="0" eaLnBrk="0" fontAlgn="base" hangingPunct="0">
              <a:spcBef>
                <a:spcPct val="35000"/>
              </a:spcBef>
              <a:spcAft>
                <a:spcPct val="0"/>
              </a:spcAft>
              <a:buSzPct val="85000"/>
              <a:buNone/>
              <a:defRPr sz="2200">
                <a:solidFill>
                  <a:schemeClr val="tx1"/>
                </a:solidFill>
                <a:latin typeface="+mn-lt"/>
                <a:cs typeface="+mn-cs"/>
              </a:defRPr>
            </a:lvl5pPr>
            <a:lvl6pPr marL="2286000" indent="0" algn="ctr" rtl="0" fontAlgn="base">
              <a:spcBef>
                <a:spcPct val="35000"/>
              </a:spcBef>
              <a:spcAft>
                <a:spcPct val="0"/>
              </a:spcAft>
              <a:buSzPct val="85000"/>
              <a:buNone/>
              <a:defRPr sz="2200">
                <a:solidFill>
                  <a:schemeClr val="tx1"/>
                </a:solidFill>
                <a:latin typeface="+mn-lt"/>
                <a:cs typeface="+mn-cs"/>
              </a:defRPr>
            </a:lvl6pPr>
            <a:lvl7pPr marL="2743200" indent="0" algn="ctr" rtl="0" fontAlgn="base">
              <a:spcBef>
                <a:spcPct val="35000"/>
              </a:spcBef>
              <a:spcAft>
                <a:spcPct val="0"/>
              </a:spcAft>
              <a:buSzPct val="85000"/>
              <a:buNone/>
              <a:defRPr sz="2200">
                <a:solidFill>
                  <a:schemeClr val="tx1"/>
                </a:solidFill>
                <a:latin typeface="+mn-lt"/>
                <a:cs typeface="+mn-cs"/>
              </a:defRPr>
            </a:lvl7pPr>
            <a:lvl8pPr marL="3200400" indent="0" algn="ctr" rtl="0" fontAlgn="base">
              <a:spcBef>
                <a:spcPct val="35000"/>
              </a:spcBef>
              <a:spcAft>
                <a:spcPct val="0"/>
              </a:spcAft>
              <a:buSzPct val="85000"/>
              <a:buNone/>
              <a:defRPr sz="2200">
                <a:solidFill>
                  <a:schemeClr val="tx1"/>
                </a:solidFill>
                <a:latin typeface="+mn-lt"/>
                <a:cs typeface="+mn-cs"/>
              </a:defRPr>
            </a:lvl8pPr>
            <a:lvl9pPr marL="3657600" indent="0" algn="ctr" rtl="0" fontAlgn="base">
              <a:spcBef>
                <a:spcPct val="35000"/>
              </a:spcBef>
              <a:spcAft>
                <a:spcPct val="0"/>
              </a:spcAft>
              <a:buSzPct val="85000"/>
              <a:buNone/>
              <a:defRPr sz="2200">
                <a:solidFill>
                  <a:schemeClr val="tx1"/>
                </a:solidFill>
                <a:latin typeface="+mn-lt"/>
                <a:cs typeface="+mn-cs"/>
              </a:defRPr>
            </a:lvl9pPr>
          </a:lstStyle>
          <a:p>
            <a:endParaRPr lang="en-US" dirty="0" smtClean="0"/>
          </a:p>
          <a:p>
            <a:r>
              <a:rPr lang="en-US" sz="1600" dirty="0" smtClean="0"/>
              <a:t>Yoel Kortick</a:t>
            </a:r>
          </a:p>
          <a:p>
            <a:r>
              <a:rPr lang="en-US" sz="1600" dirty="0" smtClean="0"/>
              <a:t>Senior Librarian</a:t>
            </a:r>
          </a:p>
          <a:p>
            <a:r>
              <a:rPr lang="en-US" sz="1600" dirty="0" smtClean="0"/>
              <a:t>Alma Product Management</a:t>
            </a:r>
          </a:p>
          <a:p>
            <a:endParaRPr lang="en-US" dirty="0" smtClean="0"/>
          </a:p>
          <a:p>
            <a:endParaRPr lang="he-IL" dirty="0"/>
          </a:p>
        </p:txBody>
      </p:sp>
      <p:sp>
        <p:nvSpPr>
          <p:cNvPr id="4" name="Text Box 7"/>
          <p:cNvSpPr txBox="1">
            <a:spLocks noChangeArrowheads="1"/>
          </p:cNvSpPr>
          <p:nvPr/>
        </p:nvSpPr>
        <p:spPr bwMode="auto">
          <a:xfrm>
            <a:off x="625651" y="3237344"/>
            <a:ext cx="8132493"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pPr>
            <a:r>
              <a:rPr lang="en-GB" sz="3200" dirty="0" smtClean="0"/>
              <a:t>Demand Driven </a:t>
            </a:r>
            <a:r>
              <a:rPr lang="en-GB" sz="3200" dirty="0"/>
              <a:t>Acquisition </a:t>
            </a:r>
            <a:r>
              <a:rPr lang="en-GB" sz="3200" dirty="0" smtClean="0"/>
              <a:t>(DDA</a:t>
            </a:r>
            <a:r>
              <a:rPr lang="en-GB" sz="3200" dirty="0"/>
              <a:t>)</a:t>
            </a:r>
            <a:endParaRPr lang="en-US" sz="2800" dirty="0">
              <a:solidFill>
                <a:srgbClr val="3E4C5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7357" y="3940665"/>
            <a:ext cx="8961120" cy="1136684"/>
          </a:xfrm>
          <a:prstGeom prst="rect">
            <a:avLst/>
          </a:prstGeom>
          <a:ln>
            <a:solidFill>
              <a:schemeClr val="tx1"/>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GB" sz="2400" dirty="0" smtClean="0"/>
              <a:t>Create a new PDA entry</a:t>
            </a:r>
            <a:endParaRPr lang="en-US" sz="2400" dirty="0"/>
          </a:p>
        </p:txBody>
      </p:sp>
      <p:sp>
        <p:nvSpPr>
          <p:cNvPr id="2" name="TextBox 1"/>
          <p:cNvSpPr txBox="1"/>
          <p:nvPr/>
        </p:nvSpPr>
        <p:spPr>
          <a:xfrm>
            <a:off x="188949" y="817462"/>
            <a:ext cx="8717936" cy="1497794"/>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sz="2400" b="0" dirty="0" smtClean="0"/>
              <a:t>Click the ‘</a:t>
            </a:r>
            <a:r>
              <a:rPr lang="en-GB" sz="2400" b="0" dirty="0"/>
              <a:t>Patron Driven Acquisition (PDA</a:t>
            </a:r>
            <a:r>
              <a:rPr lang="en-GB" sz="2400" b="0" dirty="0" smtClean="0"/>
              <a:t>)’ link under Acquisitions </a:t>
            </a:r>
            <a:r>
              <a:rPr lang="en-GB" sz="2400" b="0" dirty="0"/>
              <a:t>&gt; Advanced Tools &gt; Patron Driven Acquisition (PDA</a:t>
            </a:r>
            <a:r>
              <a:rPr lang="en-GB" sz="2400" b="0" dirty="0" smtClean="0"/>
              <a:t>)</a:t>
            </a:r>
          </a:p>
          <a:p>
            <a:r>
              <a:rPr lang="en-GB" sz="2400" b="0" dirty="0" smtClean="0"/>
              <a:t>Click </a:t>
            </a:r>
            <a:r>
              <a:rPr lang="en-GB" sz="2400" b="0" dirty="0"/>
              <a:t>Add PDA. </a:t>
            </a:r>
            <a:endParaRPr lang="en-GB" sz="2400" b="0" dirty="0" smtClean="0"/>
          </a:p>
        </p:txBody>
      </p:sp>
      <p:cxnSp>
        <p:nvCxnSpPr>
          <p:cNvPr id="6" name="Straight Arrow Connector 5"/>
          <p:cNvCxnSpPr/>
          <p:nvPr/>
        </p:nvCxnSpPr>
        <p:spPr bwMode="auto">
          <a:xfrm>
            <a:off x="6530655" y="4619555"/>
            <a:ext cx="921720" cy="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pic>
        <p:nvPicPr>
          <p:cNvPr id="5" name="Picture 4"/>
          <p:cNvPicPr>
            <a:picLocks noChangeAspect="1"/>
          </p:cNvPicPr>
          <p:nvPr/>
        </p:nvPicPr>
        <p:blipFill>
          <a:blip r:embed="rId4"/>
          <a:stretch>
            <a:fillRect/>
          </a:stretch>
        </p:blipFill>
        <p:spPr>
          <a:xfrm>
            <a:off x="3880710" y="1815990"/>
            <a:ext cx="2181529" cy="1848108"/>
          </a:xfrm>
          <a:prstGeom prst="rect">
            <a:avLst/>
          </a:prstGeom>
          <a:ln>
            <a:solidFill>
              <a:schemeClr val="tx1"/>
            </a:solidFill>
          </a:ln>
        </p:spPr>
      </p:pic>
      <p:sp>
        <p:nvSpPr>
          <p:cNvPr id="7" name="Rectangle 6"/>
          <p:cNvSpPr/>
          <p:nvPr/>
        </p:nvSpPr>
        <p:spPr bwMode="auto">
          <a:xfrm>
            <a:off x="3880710" y="3160165"/>
            <a:ext cx="1920250" cy="26883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16060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GB" sz="2400" dirty="0" smtClean="0"/>
              <a:t>Create a new PDA entry</a:t>
            </a:r>
            <a:endParaRPr lang="en-US" sz="2400" dirty="0"/>
          </a:p>
        </p:txBody>
      </p:sp>
      <p:sp>
        <p:nvSpPr>
          <p:cNvPr id="2" name="TextBox 1"/>
          <p:cNvSpPr txBox="1"/>
          <p:nvPr/>
        </p:nvSpPr>
        <p:spPr>
          <a:xfrm>
            <a:off x="188949" y="817462"/>
            <a:ext cx="8717936" cy="576074"/>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The PDA page opens</a:t>
            </a:r>
            <a:endParaRPr lang="en-US" sz="2400" b="0" dirty="0"/>
          </a:p>
          <a:p>
            <a:endParaRPr lang="en-US" sz="2400" b="0" dirty="0"/>
          </a:p>
          <a:p>
            <a:endParaRPr lang="en-US" sz="2400" b="0" dirty="0">
              <a:solidFill>
                <a:srgbClr val="3E4C56"/>
              </a:solidFill>
            </a:endParaRPr>
          </a:p>
        </p:txBody>
      </p:sp>
      <p:pic>
        <p:nvPicPr>
          <p:cNvPr id="6" name="Picture 5"/>
          <p:cNvPicPr>
            <a:picLocks noChangeAspect="1"/>
          </p:cNvPicPr>
          <p:nvPr/>
        </p:nvPicPr>
        <p:blipFill>
          <a:blip r:embed="rId3"/>
          <a:stretch>
            <a:fillRect/>
          </a:stretch>
        </p:blipFill>
        <p:spPr>
          <a:xfrm>
            <a:off x="104265" y="1834194"/>
            <a:ext cx="8961120" cy="3399841"/>
          </a:xfrm>
          <a:prstGeom prst="rect">
            <a:avLst/>
          </a:prstGeom>
          <a:ln>
            <a:solidFill>
              <a:schemeClr val="tx1"/>
            </a:solidFill>
          </a:ln>
        </p:spPr>
      </p:pic>
    </p:spTree>
    <p:extLst>
      <p:ext uri="{BB962C8B-B14F-4D97-AF65-F5344CB8AC3E}">
        <p14:creationId xmlns:p14="http://schemas.microsoft.com/office/powerpoint/2010/main" val="317131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GB" sz="2400" dirty="0" smtClean="0"/>
              <a:t>Create a new PDA entry</a:t>
            </a:r>
            <a:endParaRPr lang="en-US" sz="2400" dirty="0"/>
          </a:p>
        </p:txBody>
      </p:sp>
      <p:sp>
        <p:nvSpPr>
          <p:cNvPr id="2" name="TextBox 1"/>
          <p:cNvSpPr txBox="1"/>
          <p:nvPr/>
        </p:nvSpPr>
        <p:spPr>
          <a:xfrm>
            <a:off x="188949" y="817461"/>
            <a:ext cx="8717936" cy="5376699"/>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For a full description of all fields in the PDA Details screen see the OLH.  Here are the three “specially significant’ fields:</a:t>
            </a:r>
          </a:p>
          <a:p>
            <a:r>
              <a:rPr lang="en-US" sz="2000" b="0" dirty="0" smtClean="0"/>
              <a:t>Access threshold = The number of access requests which will be made to trigger the purchase.  On the PDA details page it is informative only.  The vendor checks the value “from his end”</a:t>
            </a:r>
          </a:p>
          <a:p>
            <a:r>
              <a:rPr lang="en-US" sz="2000" b="0" dirty="0" smtClean="0"/>
              <a:t>Budget threshold =  </a:t>
            </a:r>
            <a:r>
              <a:rPr lang="en-GB" sz="2000" b="0" dirty="0"/>
              <a:t>The maximum amount of money that the institution is willing to pay for e-resources after the Access threshold has been reached</a:t>
            </a:r>
            <a:r>
              <a:rPr lang="en-GB" sz="2000" b="0" dirty="0" smtClean="0"/>
              <a:t>. </a:t>
            </a:r>
            <a:r>
              <a:rPr lang="en-US" sz="2000" b="0" dirty="0"/>
              <a:t>On the PDA details page it is informative only. </a:t>
            </a:r>
            <a:endParaRPr lang="en-US" sz="2000" b="0" dirty="0" smtClean="0"/>
          </a:p>
          <a:p>
            <a:r>
              <a:rPr lang="en-US" sz="2000" b="0" dirty="0" smtClean="0"/>
              <a:t>Alert Percentage = </a:t>
            </a:r>
            <a:r>
              <a:rPr lang="en-GB" sz="2000" b="0" dirty="0"/>
              <a:t>When the PDA usage exceeds the alert percentage of the budget threshold, an email notification is sent to the contact </a:t>
            </a:r>
            <a:r>
              <a:rPr lang="en-GB" sz="2000" b="0" dirty="0" smtClean="0"/>
              <a:t>person.  This occurs </a:t>
            </a:r>
            <a:r>
              <a:rPr lang="en-GB" sz="2000" b="0" dirty="0"/>
              <a:t>after the </a:t>
            </a:r>
            <a:r>
              <a:rPr lang="en-GB" sz="2000" b="0" dirty="0" smtClean="0"/>
              <a:t>‘PDA- </a:t>
            </a:r>
            <a:r>
              <a:rPr lang="en-GB" sz="2000" b="0" dirty="0"/>
              <a:t>Alert PDA Reached </a:t>
            </a:r>
            <a:r>
              <a:rPr lang="en-GB" sz="2000" b="0" dirty="0" smtClean="0"/>
              <a:t>Threshold’ </a:t>
            </a:r>
            <a:r>
              <a:rPr lang="en-GB" sz="2000" b="0" dirty="0"/>
              <a:t>job runs</a:t>
            </a:r>
            <a:r>
              <a:rPr lang="en-GB" sz="2000" b="0" dirty="0" smtClean="0"/>
              <a:t>.  (The </a:t>
            </a:r>
            <a:r>
              <a:rPr lang="en-GB" sz="2000" b="0" dirty="0"/>
              <a:t>PDA- Alert PDA Reached Threshold job is set to automatically run once per day. After importing an EOD file, the job is run to determine whether an email notification is to be sent</a:t>
            </a:r>
            <a:r>
              <a:rPr lang="en-GB" sz="2000" b="0" dirty="0" smtClean="0"/>
              <a:t>.</a:t>
            </a:r>
            <a:endParaRPr lang="en-US" sz="2000" b="0" dirty="0" smtClean="0"/>
          </a:p>
          <a:p>
            <a:endParaRPr lang="en-US" sz="2000" b="0" dirty="0"/>
          </a:p>
          <a:p>
            <a:endParaRPr lang="en-US" sz="2000" b="0" dirty="0">
              <a:solidFill>
                <a:srgbClr val="3E4C56"/>
              </a:solidFill>
            </a:endParaRPr>
          </a:p>
        </p:txBody>
      </p:sp>
      <p:sp>
        <p:nvSpPr>
          <p:cNvPr id="5" name="AutoShape 1" descr="*"/>
          <p:cNvSpPr>
            <a:spLocks noChangeAspect="1" noChangeArrowheads="1"/>
          </p:cNvSpPr>
          <p:nvPr/>
        </p:nvSpPr>
        <p:spPr bwMode="auto">
          <a:xfrm>
            <a:off x="3924300" y="1135063"/>
            <a:ext cx="1607482" cy="114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679478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270640" y="935330"/>
            <a:ext cx="7772400" cy="1470025"/>
          </a:xfrm>
        </p:spPr>
        <p:txBody>
          <a:bodyPr/>
          <a:lstStyle/>
          <a:p>
            <a:r>
              <a:rPr lang="en-US" dirty="0" smtClean="0"/>
              <a:t>Agenda</a:t>
            </a:r>
          </a:p>
        </p:txBody>
      </p:sp>
      <p:sp>
        <p:nvSpPr>
          <p:cNvPr id="5" name="Rounded Rectangle 4"/>
          <p:cNvSpPr/>
          <p:nvPr/>
        </p:nvSpPr>
        <p:spPr bwMode="auto">
          <a:xfrm>
            <a:off x="2267700" y="2200040"/>
            <a:ext cx="6280451" cy="3825584"/>
          </a:xfrm>
          <a:prstGeom prst="roundRect">
            <a:avLst/>
          </a:prstGeom>
          <a:solidFill>
            <a:schemeClr val="bg1"/>
          </a:solidFill>
          <a:ln w="76200" cap="flat" cmpd="sng" algn="ctr">
            <a:solidFill>
              <a:srgbClr val="2B4F85"/>
            </a:solidFill>
            <a:prstDash val="solid"/>
            <a:round/>
            <a:headEnd type="none" w="med" len="med"/>
            <a:tailEnd type="triangl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a:spcBef>
                <a:spcPct val="0"/>
              </a:spcBef>
            </a:pPr>
            <a:endParaRPr lang="en-US" b="0" dirty="0" smtClean="0">
              <a:latin typeface="Arial" pitchFamily="34" charset="0"/>
            </a:endParaRPr>
          </a:p>
        </p:txBody>
      </p:sp>
      <p:sp>
        <p:nvSpPr>
          <p:cNvPr id="232461" name="Text Box 13"/>
          <p:cNvSpPr txBox="1">
            <a:spLocks noChangeArrowheads="1"/>
          </p:cNvSpPr>
          <p:nvPr/>
        </p:nvSpPr>
        <p:spPr bwMode="auto">
          <a:xfrm>
            <a:off x="2687960" y="2726708"/>
            <a:ext cx="5597479" cy="218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spcBef>
                <a:spcPct val="50000"/>
              </a:spcBef>
            </a:pPr>
            <a:r>
              <a:rPr lang="en-US" sz="1600" b="0" dirty="0" smtClean="0">
                <a:solidFill>
                  <a:srgbClr val="3E4C56"/>
                </a:solidFill>
                <a:latin typeface="Verdana" pitchFamily="34" charset="0"/>
              </a:rPr>
              <a:t>Introduction and overview</a:t>
            </a:r>
          </a:p>
          <a:p>
            <a:pPr algn="l" eaLnBrk="1" hangingPunct="1">
              <a:spcBef>
                <a:spcPct val="50000"/>
              </a:spcBef>
            </a:pPr>
            <a:r>
              <a:rPr lang="en-GB" sz="1600" b="0" dirty="0" smtClean="0">
                <a:solidFill>
                  <a:srgbClr val="3E4C56"/>
                </a:solidFill>
                <a:latin typeface="Verdana" pitchFamily="34" charset="0"/>
              </a:rPr>
              <a:t>Create a new PDA entry</a:t>
            </a:r>
            <a:endParaRPr lang="en-US" sz="1600" b="0" dirty="0" smtClean="0">
              <a:solidFill>
                <a:srgbClr val="3E4C56"/>
              </a:solidFill>
              <a:latin typeface="Verdana" pitchFamily="34" charset="0"/>
            </a:endParaRPr>
          </a:p>
          <a:p>
            <a:pPr algn="l" eaLnBrk="1" hangingPunct="1">
              <a:spcBef>
                <a:spcPct val="50000"/>
              </a:spcBef>
            </a:pPr>
            <a:r>
              <a:rPr lang="en-US" sz="1600" dirty="0" smtClean="0">
                <a:solidFill>
                  <a:srgbClr val="3E4C56"/>
                </a:solidFill>
                <a:latin typeface="Verdana" pitchFamily="34" charset="0"/>
              </a:rPr>
              <a:t>Manage PDA Profiles - Repository</a:t>
            </a:r>
            <a:endParaRPr lang="en-US" sz="1600" dirty="0">
              <a:solidFill>
                <a:srgbClr val="3E4C56"/>
              </a:solidFill>
              <a:latin typeface="Verdana" pitchFamily="34" charset="0"/>
            </a:endParaRPr>
          </a:p>
          <a:p>
            <a:pPr algn="l" eaLnBrk="1" hangingPunct="1">
              <a:spcBef>
                <a:spcPct val="50000"/>
              </a:spcBef>
            </a:pPr>
            <a:r>
              <a:rPr lang="en-GB" sz="1600" b="0" dirty="0" smtClean="0">
                <a:solidFill>
                  <a:srgbClr val="3E4C56"/>
                </a:solidFill>
                <a:latin typeface="Verdana" pitchFamily="34" charset="0"/>
              </a:rPr>
              <a:t>Manage PDA Profiles - New Order</a:t>
            </a:r>
          </a:p>
          <a:p>
            <a:pPr algn="l" eaLnBrk="1" hangingPunct="1">
              <a:spcBef>
                <a:spcPct val="50000"/>
              </a:spcBef>
            </a:pPr>
            <a:r>
              <a:rPr lang="en-US" sz="1600" b="0" dirty="0">
                <a:solidFill>
                  <a:srgbClr val="3E4C56"/>
                </a:solidFill>
                <a:latin typeface="Verdana" pitchFamily="34" charset="0"/>
              </a:rPr>
              <a:t>Remove non-ordered records</a:t>
            </a:r>
          </a:p>
          <a:p>
            <a:pPr algn="l" eaLnBrk="1" hangingPunct="1">
              <a:spcBef>
                <a:spcPct val="50000"/>
              </a:spcBef>
            </a:pPr>
            <a:endParaRPr lang="en-US" sz="1600" b="0" dirty="0" smtClean="0">
              <a:solidFill>
                <a:srgbClr val="3E4C56"/>
              </a:solidFill>
              <a:latin typeface="Verdana" pitchFamily="34" charset="0"/>
            </a:endParaRPr>
          </a:p>
        </p:txBody>
      </p:sp>
    </p:spTree>
    <p:extLst>
      <p:ext uri="{BB962C8B-B14F-4D97-AF65-F5344CB8AC3E}">
        <p14:creationId xmlns:p14="http://schemas.microsoft.com/office/powerpoint/2010/main" val="1611120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1775" y="2591444"/>
            <a:ext cx="8961120" cy="2526273"/>
          </a:xfrm>
          <a:prstGeom prst="rect">
            <a:avLst/>
          </a:prstGeom>
          <a:ln>
            <a:solidFill>
              <a:schemeClr val="tx1"/>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Manage PDA Profiles</a:t>
            </a:r>
            <a:r>
              <a:rPr lang="en-US" sz="2400" dirty="0">
                <a:latin typeface="Verdana" pitchFamily="34" charset="0"/>
              </a:rPr>
              <a:t> - Repository</a:t>
            </a:r>
            <a:endParaRPr lang="en-US" sz="2400" dirty="0"/>
          </a:p>
        </p:txBody>
      </p:sp>
      <p:sp>
        <p:nvSpPr>
          <p:cNvPr id="2" name="TextBox 1"/>
          <p:cNvSpPr txBox="1"/>
          <p:nvPr/>
        </p:nvSpPr>
        <p:spPr>
          <a:xfrm>
            <a:off x="188948" y="817462"/>
            <a:ext cx="8838031" cy="1651414"/>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smtClean="0"/>
              <a:t>The PDA profiles are the import profiles that do the actual loading of the electronic resources</a:t>
            </a:r>
          </a:p>
          <a:p>
            <a:r>
              <a:rPr lang="en-US" sz="2000" b="0" dirty="0" smtClean="0"/>
              <a:t>To manage the PDA profiles choose ‘manage PDA Profiles’ from the Patron</a:t>
            </a:r>
            <a:r>
              <a:rPr lang="fr-FR" sz="2000" b="0" dirty="0" smtClean="0"/>
              <a:t> </a:t>
            </a:r>
            <a:r>
              <a:rPr lang="en-US" sz="2000" b="0" dirty="0" smtClean="0"/>
              <a:t>Driven</a:t>
            </a:r>
            <a:r>
              <a:rPr lang="fr-FR" sz="2000" b="0" dirty="0" smtClean="0"/>
              <a:t> </a:t>
            </a:r>
            <a:r>
              <a:rPr lang="fr-FR" sz="2000" b="0" dirty="0"/>
              <a:t>Acquisition (PDA) List page </a:t>
            </a:r>
            <a:endParaRPr lang="en-US" sz="2000" b="0" dirty="0"/>
          </a:p>
        </p:txBody>
      </p:sp>
      <p:sp>
        <p:nvSpPr>
          <p:cNvPr id="5" name="Rectangle 4"/>
          <p:cNvSpPr/>
          <p:nvPr/>
        </p:nvSpPr>
        <p:spPr bwMode="auto">
          <a:xfrm>
            <a:off x="7540710" y="3659430"/>
            <a:ext cx="1063815" cy="305395"/>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Straight Arrow Connector 7"/>
          <p:cNvCxnSpPr/>
          <p:nvPr/>
        </p:nvCxnSpPr>
        <p:spPr bwMode="auto">
          <a:xfrm>
            <a:off x="6761086" y="3849610"/>
            <a:ext cx="768100" cy="0"/>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86877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Manage PDA Profiles</a:t>
            </a:r>
            <a:r>
              <a:rPr lang="en-US" sz="2400" dirty="0">
                <a:latin typeface="Verdana" pitchFamily="34" charset="0"/>
              </a:rPr>
              <a:t> - Repository</a:t>
            </a:r>
            <a:endParaRPr lang="en-US" sz="2400" dirty="0"/>
          </a:p>
        </p:txBody>
      </p:sp>
      <p:sp>
        <p:nvSpPr>
          <p:cNvPr id="6" name="TextBox 5"/>
          <p:cNvSpPr txBox="1"/>
          <p:nvPr/>
        </p:nvSpPr>
        <p:spPr>
          <a:xfrm>
            <a:off x="188948" y="817462"/>
            <a:ext cx="8838031" cy="1651414"/>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smtClean="0"/>
              <a:t>The PDA import profiles which are associated with the PDA  profiles will appear.</a:t>
            </a:r>
          </a:p>
          <a:p>
            <a:r>
              <a:rPr lang="en-US" sz="2000" b="0" dirty="0" smtClean="0"/>
              <a:t>There will be a profile for type ‘PDA Repository’ and another for type ‘PDA New Order’</a:t>
            </a:r>
          </a:p>
        </p:txBody>
      </p:sp>
      <p:pic>
        <p:nvPicPr>
          <p:cNvPr id="4" name="Picture 3"/>
          <p:cNvPicPr>
            <a:picLocks noChangeAspect="1"/>
          </p:cNvPicPr>
          <p:nvPr/>
        </p:nvPicPr>
        <p:blipFill>
          <a:blip r:embed="rId3"/>
          <a:stretch>
            <a:fillRect/>
          </a:stretch>
        </p:blipFill>
        <p:spPr>
          <a:xfrm>
            <a:off x="127403" y="2891330"/>
            <a:ext cx="8961120" cy="2268831"/>
          </a:xfrm>
          <a:prstGeom prst="rect">
            <a:avLst/>
          </a:prstGeom>
          <a:ln>
            <a:solidFill>
              <a:schemeClr val="tx1"/>
            </a:solidFill>
          </a:ln>
        </p:spPr>
      </p:pic>
      <p:sp>
        <p:nvSpPr>
          <p:cNvPr id="2" name="Rectangle 1"/>
          <p:cNvSpPr/>
          <p:nvPr/>
        </p:nvSpPr>
        <p:spPr bwMode="auto">
          <a:xfrm>
            <a:off x="6338630" y="4350720"/>
            <a:ext cx="883315" cy="153620"/>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bwMode="auto">
          <a:xfrm>
            <a:off x="6338630" y="4662231"/>
            <a:ext cx="921720" cy="187754"/>
          </a:xfrm>
          <a:prstGeom prst="rect">
            <a:avLst/>
          </a:prstGeom>
          <a:noFill/>
          <a:ln w="28575" cap="flat" cmpd="sng" algn="ctr">
            <a:solidFill>
              <a:srgbClr val="FF000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39840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57823" y="4698526"/>
            <a:ext cx="7811590" cy="1495634"/>
          </a:xfrm>
          <a:prstGeom prst="rect">
            <a:avLst/>
          </a:prstGeom>
          <a:ln>
            <a:solidFill>
              <a:schemeClr val="tx1"/>
            </a:solidFill>
          </a:ln>
        </p:spPr>
      </p:pic>
      <p:pic>
        <p:nvPicPr>
          <p:cNvPr id="2" name="Picture 1"/>
          <p:cNvPicPr>
            <a:picLocks noChangeAspect="1"/>
          </p:cNvPicPr>
          <p:nvPr/>
        </p:nvPicPr>
        <p:blipFill>
          <a:blip r:embed="rId4"/>
          <a:stretch>
            <a:fillRect/>
          </a:stretch>
        </p:blipFill>
        <p:spPr>
          <a:xfrm>
            <a:off x="743534" y="1815990"/>
            <a:ext cx="7840169" cy="2486372"/>
          </a:xfrm>
          <a:prstGeom prst="rect">
            <a:avLst/>
          </a:prstGeom>
          <a:ln>
            <a:solidFill>
              <a:schemeClr val="tx1"/>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Manage PDA Profiles</a:t>
            </a:r>
            <a:r>
              <a:rPr lang="en-US" sz="2400" dirty="0">
                <a:latin typeface="Verdana" pitchFamily="34" charset="0"/>
              </a:rPr>
              <a:t> - Repository</a:t>
            </a:r>
            <a:endParaRPr lang="en-US" sz="2400" dirty="0"/>
          </a:p>
        </p:txBody>
      </p:sp>
      <p:cxnSp>
        <p:nvCxnSpPr>
          <p:cNvPr id="7" name="Straight Arrow Connector 6"/>
          <p:cNvCxnSpPr/>
          <p:nvPr/>
        </p:nvCxnSpPr>
        <p:spPr bwMode="auto">
          <a:xfrm flipH="1">
            <a:off x="2459725" y="5963730"/>
            <a:ext cx="806505" cy="1"/>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
        <p:nvSpPr>
          <p:cNvPr id="6" name="TextBox 5"/>
          <p:cNvSpPr txBox="1"/>
          <p:nvPr/>
        </p:nvSpPr>
        <p:spPr>
          <a:xfrm>
            <a:off x="40210" y="817462"/>
            <a:ext cx="9026979" cy="1651414"/>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smtClean="0"/>
              <a:t>In this import profile of type ‘PDA Repository’ we state to take the URL from the 856 subfield u and that the resource should be activated</a:t>
            </a:r>
          </a:p>
        </p:txBody>
      </p:sp>
      <p:sp>
        <p:nvSpPr>
          <p:cNvPr id="8" name="Rectangle 7"/>
          <p:cNvSpPr/>
          <p:nvPr/>
        </p:nvSpPr>
        <p:spPr bwMode="auto">
          <a:xfrm>
            <a:off x="778496" y="3851455"/>
            <a:ext cx="7249953" cy="450907"/>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67226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22055" y="2340491"/>
            <a:ext cx="5538530" cy="3111927"/>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2805370" y="5656490"/>
            <a:ext cx="3324225" cy="866775"/>
          </a:xfrm>
          <a:prstGeom prst="rect">
            <a:avLst/>
          </a:prstGeom>
          <a:ln>
            <a:solidFill>
              <a:schemeClr val="tx1"/>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Manage PDA Profiles</a:t>
            </a:r>
            <a:r>
              <a:rPr lang="en-US" sz="2400" dirty="0">
                <a:latin typeface="Verdana" pitchFamily="34" charset="0"/>
              </a:rPr>
              <a:t> - Repository</a:t>
            </a:r>
            <a:endParaRPr lang="en-US" sz="2400" dirty="0"/>
          </a:p>
        </p:txBody>
      </p:sp>
      <p:cxnSp>
        <p:nvCxnSpPr>
          <p:cNvPr id="7" name="Straight Arrow Connector 6"/>
          <p:cNvCxnSpPr/>
          <p:nvPr/>
        </p:nvCxnSpPr>
        <p:spPr bwMode="auto">
          <a:xfrm flipH="1">
            <a:off x="3634172" y="6270970"/>
            <a:ext cx="806505" cy="1"/>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
        <p:nvSpPr>
          <p:cNvPr id="6" name="TextBox 5"/>
          <p:cNvSpPr txBox="1"/>
          <p:nvPr/>
        </p:nvSpPr>
        <p:spPr>
          <a:xfrm>
            <a:off x="40210" y="817461"/>
            <a:ext cx="9026979" cy="138922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smtClean="0"/>
              <a:t>We also state in this import profile of type ‘PDA Repository’ that </a:t>
            </a:r>
            <a:endParaRPr lang="en-US" sz="2000" b="0" dirty="0" smtClean="0"/>
          </a:p>
          <a:p>
            <a:pPr marL="457200" indent="-457200">
              <a:buFont typeface="+mj-lt"/>
              <a:buAutoNum type="arabicPeriod"/>
            </a:pPr>
            <a:r>
              <a:rPr lang="en-US" sz="2000" b="0" dirty="0"/>
              <a:t>I</a:t>
            </a:r>
            <a:r>
              <a:rPr lang="en-US" sz="2000" b="0" dirty="0" smtClean="0"/>
              <a:t>f </a:t>
            </a:r>
            <a:r>
              <a:rPr lang="en-US" sz="2000" b="0" dirty="0" smtClean="0"/>
              <a:t>the record already exists (based on the 035 field) then do not import the new one and do not overlay or merge the existing</a:t>
            </a:r>
            <a:r>
              <a:rPr lang="en-US" sz="2000" b="0" dirty="0" smtClean="0"/>
              <a:t>.</a:t>
            </a:r>
          </a:p>
          <a:p>
            <a:pPr marL="457200" indent="-457200">
              <a:buFont typeface="+mj-lt"/>
              <a:buAutoNum type="arabicPeriod"/>
            </a:pPr>
            <a:r>
              <a:rPr lang="en-US" sz="2000" b="0" dirty="0" smtClean="0"/>
              <a:t>If the record does not already exist then import it</a:t>
            </a:r>
            <a:endParaRPr lang="en-US" sz="2000" b="0" dirty="0" smtClean="0"/>
          </a:p>
        </p:txBody>
      </p:sp>
      <p:sp>
        <p:nvSpPr>
          <p:cNvPr id="8" name="Rectangle 7"/>
          <p:cNvSpPr/>
          <p:nvPr/>
        </p:nvSpPr>
        <p:spPr bwMode="auto">
          <a:xfrm>
            <a:off x="2092586" y="4072582"/>
            <a:ext cx="3573767" cy="572209"/>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2805370" y="5739946"/>
            <a:ext cx="828802" cy="27873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bwMode="auto">
          <a:xfrm>
            <a:off x="5313745" y="6110727"/>
            <a:ext cx="828802" cy="27873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75733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09045" y="932675"/>
            <a:ext cx="7895100" cy="5845085"/>
          </a:xfrm>
          <a:prstGeom prst="rect">
            <a:avLst/>
          </a:prstGeom>
          <a:ln>
            <a:solidFill>
              <a:schemeClr val="tx1"/>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Manage PDA Profiles</a:t>
            </a:r>
            <a:r>
              <a:rPr lang="en-US" sz="2400" dirty="0">
                <a:latin typeface="Verdana" pitchFamily="34" charset="0"/>
              </a:rPr>
              <a:t> - Repository</a:t>
            </a:r>
            <a:endParaRPr lang="en-US" sz="2400" dirty="0"/>
          </a:p>
        </p:txBody>
      </p:sp>
      <p:sp>
        <p:nvSpPr>
          <p:cNvPr id="5" name="Rectangle 4"/>
          <p:cNvSpPr/>
          <p:nvPr/>
        </p:nvSpPr>
        <p:spPr bwMode="auto">
          <a:xfrm>
            <a:off x="309045" y="934531"/>
            <a:ext cx="4378170" cy="535814"/>
          </a:xfrm>
          <a:prstGeom prst="rect">
            <a:avLst/>
          </a:prstGeom>
          <a:noFill/>
          <a:ln w="28575" cap="flat" cmpd="sng" algn="ctr">
            <a:solidFill>
              <a:srgbClr val="FF000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bwMode="auto">
          <a:xfrm>
            <a:off x="403053" y="6086649"/>
            <a:ext cx="5589932" cy="721991"/>
          </a:xfrm>
          <a:prstGeom prst="rect">
            <a:avLst/>
          </a:prstGeom>
          <a:noFill/>
          <a:ln w="28575" cap="flat" cmpd="sng" algn="ctr">
            <a:solidFill>
              <a:srgbClr val="FF000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bwMode="auto">
          <a:xfrm>
            <a:off x="424260" y="3956436"/>
            <a:ext cx="7779885" cy="701524"/>
          </a:xfrm>
          <a:prstGeom prst="rect">
            <a:avLst/>
          </a:prstGeom>
          <a:noFill/>
          <a:ln w="28575" cap="flat" cmpd="sng" algn="ctr">
            <a:solidFill>
              <a:srgbClr val="FF000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5186480" y="1585560"/>
            <a:ext cx="2688350" cy="1477328"/>
          </a:xfrm>
          <a:prstGeom prst="rect">
            <a:avLst/>
          </a:prstGeom>
          <a:solidFill>
            <a:schemeClr val="bg1"/>
          </a:solidFill>
          <a:ln>
            <a:solidFill>
              <a:schemeClr val="tx1"/>
            </a:solidFill>
          </a:ln>
        </p:spPr>
        <p:txBody>
          <a:bodyPr wrap="square" rtlCol="0">
            <a:spAutoFit/>
          </a:bodyPr>
          <a:lstStyle/>
          <a:p>
            <a:pPr algn="l"/>
            <a:r>
              <a:rPr lang="en-US" b="0" dirty="0" smtClean="0"/>
              <a:t>The first of two records in the file which we will upload.  Title “The shogun’s daughter”.</a:t>
            </a:r>
            <a:endParaRPr lang="en-US" b="0" dirty="0"/>
          </a:p>
        </p:txBody>
      </p:sp>
      <p:sp>
        <p:nvSpPr>
          <p:cNvPr id="14" name="TextBox 13"/>
          <p:cNvSpPr txBox="1"/>
          <p:nvPr/>
        </p:nvSpPr>
        <p:spPr>
          <a:xfrm>
            <a:off x="5301695" y="5157225"/>
            <a:ext cx="2342705" cy="523220"/>
          </a:xfrm>
          <a:prstGeom prst="rect">
            <a:avLst/>
          </a:prstGeom>
          <a:noFill/>
          <a:ln>
            <a:solidFill>
              <a:schemeClr val="tx1"/>
            </a:solidFill>
          </a:ln>
        </p:spPr>
        <p:txBody>
          <a:bodyPr wrap="square" rtlCol="0">
            <a:spAutoFit/>
          </a:bodyPr>
          <a:lstStyle/>
          <a:p>
            <a:pPr algn="l"/>
            <a:r>
              <a:rPr lang="en-US" sz="1400" b="0" dirty="0" smtClean="0"/>
              <a:t>Active portfolio will be created from this URL</a:t>
            </a:r>
            <a:endParaRPr lang="en-US" sz="1400" b="0" dirty="0"/>
          </a:p>
        </p:txBody>
      </p:sp>
      <p:cxnSp>
        <p:nvCxnSpPr>
          <p:cNvPr id="16" name="Straight Arrow Connector 15"/>
          <p:cNvCxnSpPr/>
          <p:nvPr/>
        </p:nvCxnSpPr>
        <p:spPr bwMode="auto">
          <a:xfrm flipH="1">
            <a:off x="5340100" y="5694895"/>
            <a:ext cx="153620" cy="39175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98597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5515" y="817460"/>
            <a:ext cx="5825007" cy="5981549"/>
          </a:xfrm>
          <a:prstGeom prst="rect">
            <a:avLst/>
          </a:prstGeom>
          <a:ln>
            <a:solidFill>
              <a:schemeClr val="tx1"/>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Manage PDA Profiles</a:t>
            </a:r>
            <a:r>
              <a:rPr lang="en-US" sz="2400" dirty="0">
                <a:latin typeface="Verdana" pitchFamily="34" charset="0"/>
              </a:rPr>
              <a:t> - Repository</a:t>
            </a:r>
            <a:endParaRPr lang="en-US" sz="2400" dirty="0"/>
          </a:p>
        </p:txBody>
      </p:sp>
      <p:sp>
        <p:nvSpPr>
          <p:cNvPr id="5" name="Rectangle 4"/>
          <p:cNvSpPr/>
          <p:nvPr/>
        </p:nvSpPr>
        <p:spPr bwMode="auto">
          <a:xfrm>
            <a:off x="309045" y="817460"/>
            <a:ext cx="4378170" cy="535814"/>
          </a:xfrm>
          <a:prstGeom prst="rect">
            <a:avLst/>
          </a:prstGeom>
          <a:noFill/>
          <a:ln w="28575" cap="flat" cmpd="sng" algn="ctr">
            <a:solidFill>
              <a:srgbClr val="FF000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bwMode="auto">
          <a:xfrm>
            <a:off x="270640" y="6078945"/>
            <a:ext cx="5589932" cy="721991"/>
          </a:xfrm>
          <a:prstGeom prst="rect">
            <a:avLst/>
          </a:prstGeom>
          <a:noFill/>
          <a:ln w="28575" cap="flat" cmpd="sng" algn="ctr">
            <a:solidFill>
              <a:srgbClr val="FF000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bwMode="auto">
          <a:xfrm>
            <a:off x="386883" y="3275380"/>
            <a:ext cx="5030028" cy="701524"/>
          </a:xfrm>
          <a:prstGeom prst="rect">
            <a:avLst/>
          </a:prstGeom>
          <a:noFill/>
          <a:ln w="28575" cap="flat" cmpd="sng" algn="ctr">
            <a:solidFill>
              <a:srgbClr val="FF000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5186480" y="1585560"/>
            <a:ext cx="2688350" cy="1477328"/>
          </a:xfrm>
          <a:prstGeom prst="rect">
            <a:avLst/>
          </a:prstGeom>
          <a:solidFill>
            <a:schemeClr val="bg1"/>
          </a:solidFill>
          <a:ln>
            <a:solidFill>
              <a:schemeClr val="tx1"/>
            </a:solidFill>
          </a:ln>
        </p:spPr>
        <p:txBody>
          <a:bodyPr wrap="square" rtlCol="0">
            <a:spAutoFit/>
          </a:bodyPr>
          <a:lstStyle/>
          <a:p>
            <a:pPr algn="l"/>
            <a:r>
              <a:rPr lang="en-US" b="0" dirty="0" smtClean="0"/>
              <a:t>The second of two records in the file which we will upload.  Title “</a:t>
            </a:r>
            <a:r>
              <a:rPr lang="en-GB" b="0" dirty="0" smtClean="0"/>
              <a:t>The </a:t>
            </a:r>
            <a:r>
              <a:rPr lang="en-GB" b="0" dirty="0"/>
              <a:t>redemption of </a:t>
            </a:r>
            <a:r>
              <a:rPr lang="en-GB" b="0" dirty="0" smtClean="0"/>
              <a:t>Freetown”.</a:t>
            </a:r>
            <a:endParaRPr lang="en-US" b="0" dirty="0"/>
          </a:p>
        </p:txBody>
      </p:sp>
      <p:sp>
        <p:nvSpPr>
          <p:cNvPr id="9" name="TextBox 8"/>
          <p:cNvSpPr txBox="1"/>
          <p:nvPr/>
        </p:nvSpPr>
        <p:spPr>
          <a:xfrm>
            <a:off x="5301695" y="5157225"/>
            <a:ext cx="2342705" cy="523220"/>
          </a:xfrm>
          <a:prstGeom prst="rect">
            <a:avLst/>
          </a:prstGeom>
          <a:solidFill>
            <a:schemeClr val="bg1"/>
          </a:solidFill>
          <a:ln>
            <a:solidFill>
              <a:schemeClr val="tx1"/>
            </a:solidFill>
          </a:ln>
        </p:spPr>
        <p:txBody>
          <a:bodyPr wrap="square" rtlCol="0">
            <a:spAutoFit/>
          </a:bodyPr>
          <a:lstStyle/>
          <a:p>
            <a:pPr algn="l"/>
            <a:r>
              <a:rPr lang="en-US" sz="1400" b="0" dirty="0" smtClean="0"/>
              <a:t>Active portfolio will be created from this URL</a:t>
            </a:r>
            <a:endParaRPr lang="en-US" sz="1400" b="0" dirty="0"/>
          </a:p>
        </p:txBody>
      </p:sp>
      <p:cxnSp>
        <p:nvCxnSpPr>
          <p:cNvPr id="10" name="Straight Arrow Connector 9"/>
          <p:cNvCxnSpPr/>
          <p:nvPr/>
        </p:nvCxnSpPr>
        <p:spPr bwMode="auto">
          <a:xfrm flipH="1">
            <a:off x="5340100" y="5694895"/>
            <a:ext cx="153620" cy="39175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580738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en-US" dirty="0" smtClean="0"/>
              <a:t>Copyright Statement</a:t>
            </a:r>
          </a:p>
        </p:txBody>
      </p:sp>
      <p:sp>
        <p:nvSpPr>
          <p:cNvPr id="18434" name="Rectangle 5"/>
          <p:cNvSpPr>
            <a:spLocks noChangeArrowheads="1"/>
          </p:cNvSpPr>
          <p:nvPr/>
        </p:nvSpPr>
        <p:spPr bwMode="auto">
          <a:xfrm>
            <a:off x="533400" y="1341438"/>
            <a:ext cx="77724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05000"/>
              </a:lnSpc>
              <a:spcBef>
                <a:spcPct val="0"/>
              </a:spcBef>
            </a:pPr>
            <a:r>
              <a:rPr lang="en-US" altLang="ko-KR" sz="1200" b="0" dirty="0">
                <a:solidFill>
                  <a:srgbClr val="3E4C56"/>
                </a:solidFill>
                <a:ea typeface="Gulim" pitchFamily="34" charset="-127"/>
              </a:rPr>
              <a:t>All of the information and material inclusive of text, images, logos, product names is either the property of, or used with permission by Ex Libris Ltd. The information may not be distributed, modified, displayed, reproduced –  in whole or in part –  without the prior written permission of Ex Libris Ltd. </a:t>
            </a:r>
          </a:p>
          <a:p>
            <a:pPr algn="just">
              <a:lnSpc>
                <a:spcPct val="105000"/>
              </a:lnSpc>
              <a:spcBef>
                <a:spcPct val="0"/>
              </a:spcBef>
            </a:pPr>
            <a:endParaRPr lang="en-US" altLang="ko-KR" sz="1200" dirty="0">
              <a:solidFill>
                <a:srgbClr val="3E4C56"/>
              </a:solidFill>
              <a:ea typeface="Gulim" pitchFamily="34" charset="-127"/>
            </a:endParaRPr>
          </a:p>
          <a:p>
            <a:pPr algn="l">
              <a:lnSpc>
                <a:spcPct val="105000"/>
              </a:lnSpc>
              <a:spcBef>
                <a:spcPct val="0"/>
              </a:spcBef>
            </a:pPr>
            <a:r>
              <a:rPr lang="en-US" altLang="ko-KR" sz="1200" dirty="0">
                <a:solidFill>
                  <a:srgbClr val="3E4C56"/>
                </a:solidFill>
                <a:ea typeface="Gulim" pitchFamily="34" charset="-127"/>
              </a:rPr>
              <a:t>TRADEMARKS </a:t>
            </a:r>
            <a:r>
              <a:rPr lang="en-US" altLang="ko-KR" sz="1200" b="0" dirty="0">
                <a:solidFill>
                  <a:srgbClr val="3E4C56"/>
                </a:solidFill>
                <a:ea typeface="Gulim" pitchFamily="34" charset="-127"/>
              </a:rPr>
              <a:t/>
            </a:r>
            <a:br>
              <a:rPr lang="en-US" altLang="ko-KR" sz="1200" b="0" dirty="0">
                <a:solidFill>
                  <a:srgbClr val="3E4C56"/>
                </a:solidFill>
                <a:ea typeface="Gulim" pitchFamily="34" charset="-127"/>
              </a:rPr>
            </a:br>
            <a:r>
              <a:rPr lang="en-US" altLang="ko-KR" sz="1200" b="0" dirty="0">
                <a:solidFill>
                  <a:srgbClr val="3E4C56"/>
                </a:solidFill>
                <a:ea typeface="Gulim" pitchFamily="34" charset="-127"/>
              </a:rPr>
              <a:t>Ex Libris, the Ex Libris logo, Aleph, </a:t>
            </a:r>
            <a:r>
              <a:rPr lang="en-US" altLang="ko-KR" sz="1200" b="0" dirty="0" smtClean="0">
                <a:solidFill>
                  <a:srgbClr val="3E4C56"/>
                </a:solidFill>
                <a:ea typeface="Gulim" pitchFamily="34" charset="-127"/>
              </a:rPr>
              <a:t>Alma, SFX</a:t>
            </a:r>
            <a:r>
              <a:rPr lang="en-US" altLang="ko-KR" sz="1200" b="0" dirty="0">
                <a:solidFill>
                  <a:srgbClr val="3E4C56"/>
                </a:solidFill>
                <a:ea typeface="Gulim" pitchFamily="34" charset="-127"/>
              </a:rPr>
              <a:t>, SFXIT, MetaLib, DigiTool, Verde, Primo, Voyager, MetaSearch, MetaIndex and other Ex Libris products and services referenced herein are trademarks of Ex Libris, and may be registered in certain jurisdictions. All other product names, company names, marks and logos referenced may be trademarks of their respective owners. </a:t>
            </a:r>
          </a:p>
          <a:p>
            <a:pPr algn="l">
              <a:lnSpc>
                <a:spcPct val="105000"/>
              </a:lnSpc>
              <a:spcBef>
                <a:spcPct val="0"/>
              </a:spcBef>
            </a:pPr>
            <a:endParaRPr lang="en-US" altLang="ko-KR" sz="1200" dirty="0">
              <a:solidFill>
                <a:srgbClr val="3E4C56"/>
              </a:solidFill>
              <a:ea typeface="Gulim" pitchFamily="34" charset="-127"/>
            </a:endParaRPr>
          </a:p>
          <a:p>
            <a:pPr algn="l">
              <a:lnSpc>
                <a:spcPct val="105000"/>
              </a:lnSpc>
              <a:spcBef>
                <a:spcPct val="0"/>
              </a:spcBef>
            </a:pPr>
            <a:r>
              <a:rPr lang="en-US" altLang="ko-KR" sz="1200" dirty="0">
                <a:solidFill>
                  <a:srgbClr val="3E4C56"/>
                </a:solidFill>
                <a:ea typeface="Gulim" pitchFamily="34" charset="-127"/>
              </a:rPr>
              <a:t>DISCLAIMER </a:t>
            </a:r>
            <a:r>
              <a:rPr lang="en-US" altLang="ko-KR" sz="1200" b="0" dirty="0">
                <a:solidFill>
                  <a:srgbClr val="3E4C56"/>
                </a:solidFill>
                <a:ea typeface="Gulim" pitchFamily="34" charset="-127"/>
              </a:rPr>
              <a:t/>
            </a:r>
            <a:br>
              <a:rPr lang="en-US" altLang="ko-KR" sz="1200" b="0" dirty="0">
                <a:solidFill>
                  <a:srgbClr val="3E4C56"/>
                </a:solidFill>
                <a:ea typeface="Gulim" pitchFamily="34" charset="-127"/>
              </a:rPr>
            </a:br>
            <a:r>
              <a:rPr lang="en-US" altLang="ko-KR" sz="1200" b="0" dirty="0">
                <a:solidFill>
                  <a:srgbClr val="3E4C56"/>
                </a:solidFill>
                <a:ea typeface="Gulim" pitchFamily="34" charset="-127"/>
              </a:rPr>
              <a:t>The information contained in this document is compiled from various sources and provided on an "AS IS" basis for general information purposes only without any representations, conditions or warranties whether express or implied, including any implied warranties of satisfactory quality, completeness, accuracy or fitness for a particular purpose. </a:t>
            </a:r>
          </a:p>
          <a:p>
            <a:pPr algn="l">
              <a:lnSpc>
                <a:spcPct val="105000"/>
              </a:lnSpc>
              <a:spcBef>
                <a:spcPct val="0"/>
              </a:spcBef>
            </a:pPr>
            <a:endParaRPr lang="en-US" altLang="ko-KR" sz="1200" b="0" dirty="0">
              <a:solidFill>
                <a:srgbClr val="3E4C56"/>
              </a:solidFill>
              <a:ea typeface="Gulim" pitchFamily="34" charset="-127"/>
            </a:endParaRPr>
          </a:p>
          <a:p>
            <a:pPr algn="just">
              <a:lnSpc>
                <a:spcPct val="105000"/>
              </a:lnSpc>
              <a:spcBef>
                <a:spcPct val="0"/>
              </a:spcBef>
            </a:pPr>
            <a:r>
              <a:rPr lang="en-US" altLang="ko-KR" sz="1200" b="0" dirty="0">
                <a:solidFill>
                  <a:srgbClr val="3E4C56"/>
                </a:solidFill>
                <a:ea typeface="Gulim" pitchFamily="34" charset="-127"/>
              </a:rPr>
              <a:t>Ex Libris, its subsidiaries and related corporations ("Ex Libris Group") disclaim any and all liability for all use of this information, including losses, damages, claims or expenses any person may incur as a result of the use of this information, even if advised of the possibility of such loss or damage.</a:t>
            </a:r>
          </a:p>
          <a:p>
            <a:pPr algn="just">
              <a:lnSpc>
                <a:spcPct val="105000"/>
              </a:lnSpc>
              <a:spcBef>
                <a:spcPct val="0"/>
              </a:spcBef>
            </a:pPr>
            <a:endParaRPr lang="en-US" sz="1200" b="0" dirty="0">
              <a:solidFill>
                <a:srgbClr val="3E4C56"/>
              </a:solidFill>
              <a:ea typeface="MS PGothic" pitchFamily="34" charset="-128"/>
            </a:endParaRPr>
          </a:p>
          <a:p>
            <a:pPr algn="just">
              <a:lnSpc>
                <a:spcPct val="80000"/>
              </a:lnSpc>
              <a:spcBef>
                <a:spcPct val="0"/>
              </a:spcBef>
            </a:pPr>
            <a:r>
              <a:rPr lang="en-US" sz="1200" b="0" dirty="0">
                <a:solidFill>
                  <a:srgbClr val="3E4C56"/>
                </a:solidFill>
                <a:ea typeface="MS PGothic" pitchFamily="34" charset="-128"/>
              </a:rPr>
              <a:t>© Ex Libris Ltd., 2011</a:t>
            </a:r>
          </a:p>
          <a:p>
            <a:pPr algn="just">
              <a:lnSpc>
                <a:spcPct val="105000"/>
              </a:lnSpc>
              <a:spcBef>
                <a:spcPct val="0"/>
              </a:spcBef>
            </a:pPr>
            <a:endParaRPr lang="en-US" sz="1200" b="0" dirty="0">
              <a:solidFill>
                <a:srgbClr val="3E4C56"/>
              </a:solidFill>
              <a:ea typeface="MS PGothic" pitchFamily="34" charset="-12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5425" y="2418625"/>
            <a:ext cx="8717935" cy="2662961"/>
          </a:xfrm>
          <a:prstGeom prst="rect">
            <a:avLst/>
          </a:prstGeom>
          <a:ln>
            <a:solidFill>
              <a:schemeClr val="tx1"/>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Manage PDA Profiles</a:t>
            </a:r>
            <a:r>
              <a:rPr lang="en-US" sz="2400" dirty="0">
                <a:latin typeface="Verdana" pitchFamily="34" charset="0"/>
              </a:rPr>
              <a:t> - Repository</a:t>
            </a:r>
            <a:endParaRPr lang="en-US" sz="2400" dirty="0"/>
          </a:p>
        </p:txBody>
      </p:sp>
      <p:sp>
        <p:nvSpPr>
          <p:cNvPr id="2" name="TextBox 1"/>
          <p:cNvSpPr txBox="1"/>
          <p:nvPr/>
        </p:nvSpPr>
        <p:spPr>
          <a:xfrm>
            <a:off x="188948" y="817461"/>
            <a:ext cx="8838031" cy="806504"/>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700" b="0" dirty="0" smtClean="0"/>
              <a:t>The import job runs and completes and we view the uploaded records</a:t>
            </a:r>
            <a:endParaRPr lang="en-US" sz="2700" b="0" dirty="0"/>
          </a:p>
        </p:txBody>
      </p:sp>
      <p:cxnSp>
        <p:nvCxnSpPr>
          <p:cNvPr id="7" name="Straight Arrow Connector 6"/>
          <p:cNvCxnSpPr/>
          <p:nvPr/>
        </p:nvCxnSpPr>
        <p:spPr bwMode="auto">
          <a:xfrm>
            <a:off x="6837895" y="4504340"/>
            <a:ext cx="575136" cy="1"/>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4160015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Manage PDA Profiles</a:t>
            </a:r>
            <a:r>
              <a:rPr lang="en-US" sz="2400" dirty="0">
                <a:latin typeface="Verdana" pitchFamily="34" charset="0"/>
              </a:rPr>
              <a:t> - Repository</a:t>
            </a:r>
            <a:endParaRPr lang="en-US" sz="2400" dirty="0"/>
          </a:p>
        </p:txBody>
      </p:sp>
      <p:sp>
        <p:nvSpPr>
          <p:cNvPr id="2" name="TextBox 1"/>
          <p:cNvSpPr txBox="1"/>
          <p:nvPr/>
        </p:nvSpPr>
        <p:spPr>
          <a:xfrm>
            <a:off x="188948" y="817461"/>
            <a:ext cx="8838031" cy="1574603"/>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Here are the imported records which are part of the PDA profile.</a:t>
            </a:r>
          </a:p>
          <a:p>
            <a:r>
              <a:rPr lang="en-US" sz="2400" b="0" dirty="0" smtClean="0"/>
              <a:t>They will be published to Primo (as is stated in the PDA import profile).</a:t>
            </a:r>
            <a:endParaRPr lang="en-US" sz="2400" b="0" dirty="0"/>
          </a:p>
          <a:p>
            <a:endParaRPr lang="en-US" sz="2400" b="0" dirty="0"/>
          </a:p>
          <a:p>
            <a:endParaRPr lang="en-US" sz="2400" b="0" dirty="0"/>
          </a:p>
          <a:p>
            <a:endParaRPr lang="en-US" sz="2400" b="0" dirty="0"/>
          </a:p>
        </p:txBody>
      </p:sp>
      <p:pic>
        <p:nvPicPr>
          <p:cNvPr id="3" name="Picture 2"/>
          <p:cNvPicPr>
            <a:picLocks noChangeAspect="1"/>
          </p:cNvPicPr>
          <p:nvPr/>
        </p:nvPicPr>
        <p:blipFill>
          <a:blip r:embed="rId3"/>
          <a:stretch>
            <a:fillRect/>
          </a:stretch>
        </p:blipFill>
        <p:spPr>
          <a:xfrm>
            <a:off x="758369" y="2377685"/>
            <a:ext cx="7810500" cy="4200525"/>
          </a:xfrm>
          <a:prstGeom prst="rect">
            <a:avLst/>
          </a:prstGeom>
          <a:ln>
            <a:solidFill>
              <a:schemeClr val="tx1"/>
            </a:solidFill>
          </a:ln>
        </p:spPr>
      </p:pic>
    </p:spTree>
    <p:extLst>
      <p:ext uri="{BB962C8B-B14F-4D97-AF65-F5344CB8AC3E}">
        <p14:creationId xmlns:p14="http://schemas.microsoft.com/office/powerpoint/2010/main" val="2130894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24260" y="2249610"/>
            <a:ext cx="8410695" cy="3370139"/>
          </a:xfrm>
          <a:prstGeom prst="rect">
            <a:avLst/>
          </a:prstGeom>
          <a:ln>
            <a:solidFill>
              <a:schemeClr val="tx1"/>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Manage PDA Profiles</a:t>
            </a:r>
            <a:r>
              <a:rPr lang="en-US" sz="2400" dirty="0">
                <a:latin typeface="Verdana" pitchFamily="34" charset="0"/>
              </a:rPr>
              <a:t> - Repository</a:t>
            </a:r>
            <a:endParaRPr lang="en-US" sz="2400" dirty="0"/>
          </a:p>
        </p:txBody>
      </p:sp>
      <p:sp>
        <p:nvSpPr>
          <p:cNvPr id="2" name="TextBox 1"/>
          <p:cNvSpPr txBox="1"/>
          <p:nvPr/>
        </p:nvSpPr>
        <p:spPr>
          <a:xfrm>
            <a:off x="0" y="851596"/>
            <a:ext cx="9026979" cy="426724"/>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The portfolio editor shows a link to the PDA profile</a:t>
            </a:r>
          </a:p>
          <a:p>
            <a:endParaRPr lang="en-US" sz="2400" b="0" dirty="0">
              <a:solidFill>
                <a:srgbClr val="3E4C56"/>
              </a:solidFill>
            </a:endParaRPr>
          </a:p>
          <a:p>
            <a:endParaRPr lang="en-US" sz="2400" b="0" dirty="0" smtClean="0"/>
          </a:p>
        </p:txBody>
      </p:sp>
      <p:sp>
        <p:nvSpPr>
          <p:cNvPr id="10" name="Rectangle 9"/>
          <p:cNvSpPr/>
          <p:nvPr/>
        </p:nvSpPr>
        <p:spPr bwMode="auto">
          <a:xfrm>
            <a:off x="3704812" y="3928265"/>
            <a:ext cx="1212833" cy="333489"/>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bwMode="auto">
          <a:xfrm>
            <a:off x="1192360" y="5349250"/>
            <a:ext cx="1212833" cy="333489"/>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71807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270640" y="935330"/>
            <a:ext cx="7772400" cy="1470025"/>
          </a:xfrm>
        </p:spPr>
        <p:txBody>
          <a:bodyPr/>
          <a:lstStyle/>
          <a:p>
            <a:r>
              <a:rPr lang="en-US" dirty="0" smtClean="0"/>
              <a:t>Agenda</a:t>
            </a:r>
          </a:p>
        </p:txBody>
      </p:sp>
      <p:sp>
        <p:nvSpPr>
          <p:cNvPr id="5" name="Rounded Rectangle 4"/>
          <p:cNvSpPr/>
          <p:nvPr/>
        </p:nvSpPr>
        <p:spPr bwMode="auto">
          <a:xfrm>
            <a:off x="2267700" y="2200040"/>
            <a:ext cx="6280451" cy="3825584"/>
          </a:xfrm>
          <a:prstGeom prst="roundRect">
            <a:avLst/>
          </a:prstGeom>
          <a:solidFill>
            <a:schemeClr val="bg1"/>
          </a:solidFill>
          <a:ln w="76200" cap="flat" cmpd="sng" algn="ctr">
            <a:solidFill>
              <a:srgbClr val="2B4F85"/>
            </a:solidFill>
            <a:prstDash val="solid"/>
            <a:round/>
            <a:headEnd type="none" w="med" len="med"/>
            <a:tailEnd type="triangl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a:spcBef>
                <a:spcPct val="0"/>
              </a:spcBef>
            </a:pPr>
            <a:endParaRPr lang="en-US" b="0" dirty="0" smtClean="0">
              <a:latin typeface="Arial" pitchFamily="34" charset="0"/>
            </a:endParaRPr>
          </a:p>
        </p:txBody>
      </p:sp>
      <p:sp>
        <p:nvSpPr>
          <p:cNvPr id="232461" name="Text Box 13"/>
          <p:cNvSpPr txBox="1">
            <a:spLocks noChangeArrowheads="1"/>
          </p:cNvSpPr>
          <p:nvPr/>
        </p:nvSpPr>
        <p:spPr bwMode="auto">
          <a:xfrm>
            <a:off x="2738211" y="2726708"/>
            <a:ext cx="5597479" cy="218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spcBef>
                <a:spcPct val="50000"/>
              </a:spcBef>
            </a:pPr>
            <a:r>
              <a:rPr lang="en-US" sz="1600" b="0" dirty="0" smtClean="0">
                <a:solidFill>
                  <a:srgbClr val="3E4C56"/>
                </a:solidFill>
                <a:latin typeface="Verdana" pitchFamily="34" charset="0"/>
              </a:rPr>
              <a:t>Introduction and overview</a:t>
            </a:r>
          </a:p>
          <a:p>
            <a:pPr algn="l" eaLnBrk="1" hangingPunct="1">
              <a:spcBef>
                <a:spcPct val="50000"/>
              </a:spcBef>
            </a:pPr>
            <a:r>
              <a:rPr lang="en-GB" sz="1600" b="0" dirty="0" smtClean="0">
                <a:solidFill>
                  <a:srgbClr val="3E4C56"/>
                </a:solidFill>
                <a:latin typeface="Verdana" pitchFamily="34" charset="0"/>
              </a:rPr>
              <a:t>Create a new PDA entry</a:t>
            </a:r>
            <a:endParaRPr lang="en-US" sz="1600" b="0" dirty="0" smtClean="0">
              <a:solidFill>
                <a:srgbClr val="3E4C56"/>
              </a:solidFill>
              <a:latin typeface="Verdana" pitchFamily="34" charset="0"/>
            </a:endParaRPr>
          </a:p>
          <a:p>
            <a:pPr algn="l" eaLnBrk="1" hangingPunct="1">
              <a:spcBef>
                <a:spcPct val="50000"/>
              </a:spcBef>
            </a:pPr>
            <a:r>
              <a:rPr lang="en-US" sz="1600" b="0" dirty="0" smtClean="0">
                <a:solidFill>
                  <a:srgbClr val="3E4C56"/>
                </a:solidFill>
                <a:latin typeface="Verdana" pitchFamily="34" charset="0"/>
              </a:rPr>
              <a:t>Manage </a:t>
            </a:r>
            <a:r>
              <a:rPr lang="en-US" sz="1600" b="0" dirty="0">
                <a:solidFill>
                  <a:srgbClr val="3E4C56"/>
                </a:solidFill>
                <a:latin typeface="Verdana" pitchFamily="34" charset="0"/>
              </a:rPr>
              <a:t>PDA Profiles - Repository</a:t>
            </a:r>
          </a:p>
          <a:p>
            <a:pPr algn="l" eaLnBrk="1" hangingPunct="1">
              <a:spcBef>
                <a:spcPct val="50000"/>
              </a:spcBef>
            </a:pPr>
            <a:r>
              <a:rPr lang="en-GB" sz="1600" dirty="0" smtClean="0">
                <a:solidFill>
                  <a:srgbClr val="3E4C56"/>
                </a:solidFill>
                <a:latin typeface="Verdana" pitchFamily="34" charset="0"/>
              </a:rPr>
              <a:t>Manage PDA Profiles - New Order</a:t>
            </a:r>
          </a:p>
          <a:p>
            <a:pPr algn="l" eaLnBrk="1" hangingPunct="1">
              <a:spcBef>
                <a:spcPct val="50000"/>
              </a:spcBef>
            </a:pPr>
            <a:r>
              <a:rPr lang="en-US" sz="1600" b="0" dirty="0">
                <a:solidFill>
                  <a:srgbClr val="3E4C56"/>
                </a:solidFill>
                <a:latin typeface="Verdana" pitchFamily="34" charset="0"/>
              </a:rPr>
              <a:t>Remove non-ordered records</a:t>
            </a:r>
          </a:p>
          <a:p>
            <a:pPr algn="l" eaLnBrk="1" hangingPunct="1">
              <a:spcBef>
                <a:spcPct val="50000"/>
              </a:spcBef>
            </a:pPr>
            <a:endParaRPr lang="en-US" sz="1600" dirty="0" smtClean="0">
              <a:solidFill>
                <a:srgbClr val="3E4C56"/>
              </a:solidFill>
              <a:latin typeface="Verdana" pitchFamily="34" charset="0"/>
            </a:endParaRPr>
          </a:p>
        </p:txBody>
      </p:sp>
    </p:spTree>
    <p:extLst>
      <p:ext uri="{BB962C8B-B14F-4D97-AF65-F5344CB8AC3E}">
        <p14:creationId xmlns:p14="http://schemas.microsoft.com/office/powerpoint/2010/main" val="1611120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GB" sz="2400" dirty="0" smtClean="0"/>
              <a:t>Manage PDA Profiles - New Order</a:t>
            </a:r>
            <a:endParaRPr lang="en-US" sz="2400" dirty="0"/>
          </a:p>
        </p:txBody>
      </p:sp>
      <p:sp>
        <p:nvSpPr>
          <p:cNvPr id="2" name="TextBox 1"/>
          <p:cNvSpPr txBox="1"/>
          <p:nvPr/>
        </p:nvSpPr>
        <p:spPr>
          <a:xfrm>
            <a:off x="188948" y="817461"/>
            <a:ext cx="8838031" cy="3494853"/>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b="0" dirty="0" smtClean="0"/>
              <a:t>Now we will assume that both records were published to primo.</a:t>
            </a:r>
          </a:p>
          <a:p>
            <a:r>
              <a:rPr lang="en-US" b="0" dirty="0" smtClean="0"/>
              <a:t>Title “The redemption of Freetown” was clicked more than </a:t>
            </a:r>
            <a:r>
              <a:rPr lang="en-US" b="0" dirty="0" smtClean="0"/>
              <a:t>3 </a:t>
            </a:r>
            <a:r>
              <a:rPr lang="en-US" b="0" dirty="0" smtClean="0"/>
              <a:t>times </a:t>
            </a:r>
            <a:r>
              <a:rPr lang="en-US" b="0" dirty="0" smtClean="0"/>
              <a:t>(3 </a:t>
            </a:r>
            <a:r>
              <a:rPr lang="en-US" b="0" dirty="0" smtClean="0"/>
              <a:t>is the “Access Threshold” defined in the PDA profile) and should therefore be ordered</a:t>
            </a:r>
          </a:p>
          <a:p>
            <a:r>
              <a:rPr lang="en-US" b="0" dirty="0" smtClean="0"/>
              <a:t>Title “The shogun’s daughter” was not clicked at all and should thus be removed</a:t>
            </a:r>
          </a:p>
          <a:p>
            <a:endParaRPr lang="en-US" b="0" dirty="0" smtClean="0"/>
          </a:p>
        </p:txBody>
      </p:sp>
    </p:spTree>
    <p:extLst>
      <p:ext uri="{BB962C8B-B14F-4D97-AF65-F5344CB8AC3E}">
        <p14:creationId xmlns:p14="http://schemas.microsoft.com/office/powerpoint/2010/main" val="675156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GB" sz="2400" dirty="0" smtClean="0"/>
              <a:t>Manage PDA Profiles - New Order</a:t>
            </a:r>
            <a:endParaRPr lang="en-US" sz="2400" dirty="0"/>
          </a:p>
        </p:txBody>
      </p:sp>
      <p:pic>
        <p:nvPicPr>
          <p:cNvPr id="3" name="Picture 2"/>
          <p:cNvPicPr>
            <a:picLocks noChangeAspect="1"/>
          </p:cNvPicPr>
          <p:nvPr/>
        </p:nvPicPr>
        <p:blipFill>
          <a:blip r:embed="rId3"/>
          <a:stretch>
            <a:fillRect/>
          </a:stretch>
        </p:blipFill>
        <p:spPr>
          <a:xfrm>
            <a:off x="109537" y="1709737"/>
            <a:ext cx="8924925" cy="3438525"/>
          </a:xfrm>
          <a:prstGeom prst="rect">
            <a:avLst/>
          </a:prstGeom>
        </p:spPr>
      </p:pic>
      <p:sp>
        <p:nvSpPr>
          <p:cNvPr id="4" name="Rectangle 3"/>
          <p:cNvSpPr/>
          <p:nvPr/>
        </p:nvSpPr>
        <p:spPr bwMode="auto">
          <a:xfrm>
            <a:off x="1269170" y="4696365"/>
            <a:ext cx="1536200" cy="26883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21996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8615" y="1009485"/>
            <a:ext cx="8961120" cy="4788794"/>
          </a:xfrm>
          <a:prstGeom prst="rect">
            <a:avLst/>
          </a:prstGeom>
          <a:ln>
            <a:solidFill>
              <a:schemeClr val="tx1"/>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GB" sz="2400" dirty="0" smtClean="0"/>
              <a:t>Manage PDA Profiles - New Order</a:t>
            </a:r>
            <a:endParaRPr lang="en-US" sz="2400" dirty="0"/>
          </a:p>
        </p:txBody>
      </p:sp>
      <p:sp>
        <p:nvSpPr>
          <p:cNvPr id="4" name="Rectangle 3"/>
          <p:cNvSpPr/>
          <p:nvPr/>
        </p:nvSpPr>
        <p:spPr bwMode="auto">
          <a:xfrm>
            <a:off x="1230765" y="3269464"/>
            <a:ext cx="1536200" cy="268835"/>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59350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GB" sz="2400" dirty="0" smtClean="0"/>
              <a:t>Manage PDA Profiles - New Order</a:t>
            </a:r>
            <a:endParaRPr lang="en-US" sz="2400" dirty="0"/>
          </a:p>
        </p:txBody>
      </p:sp>
      <p:pic>
        <p:nvPicPr>
          <p:cNvPr id="3" name="Picture 2"/>
          <p:cNvPicPr>
            <a:picLocks noChangeAspect="1"/>
          </p:cNvPicPr>
          <p:nvPr/>
        </p:nvPicPr>
        <p:blipFill>
          <a:blip r:embed="rId3"/>
          <a:stretch>
            <a:fillRect/>
          </a:stretch>
        </p:blipFill>
        <p:spPr>
          <a:xfrm>
            <a:off x="78615" y="894270"/>
            <a:ext cx="8961120" cy="5652272"/>
          </a:xfrm>
          <a:prstGeom prst="rect">
            <a:avLst/>
          </a:prstGeom>
        </p:spPr>
      </p:pic>
    </p:spTree>
    <p:extLst>
      <p:ext uri="{BB962C8B-B14F-4D97-AF65-F5344CB8AC3E}">
        <p14:creationId xmlns:p14="http://schemas.microsoft.com/office/powerpoint/2010/main" val="3624867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GB" sz="2400" dirty="0" smtClean="0"/>
              <a:t>Manage PDA Profiles - New Order</a:t>
            </a:r>
            <a:endParaRPr lang="en-US" sz="2400" dirty="0"/>
          </a:p>
        </p:txBody>
      </p:sp>
      <p:sp>
        <p:nvSpPr>
          <p:cNvPr id="2" name="TextBox 1"/>
          <p:cNvSpPr txBox="1"/>
          <p:nvPr/>
        </p:nvSpPr>
        <p:spPr>
          <a:xfrm>
            <a:off x="188948" y="817462"/>
            <a:ext cx="8838031" cy="2035463"/>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b="0" dirty="0" smtClean="0"/>
              <a:t>The vendor then sends the library an EOD file for the order of “The redemption of </a:t>
            </a:r>
            <a:r>
              <a:rPr lang="en-US" b="0" dirty="0"/>
              <a:t>F</a:t>
            </a:r>
            <a:r>
              <a:rPr lang="en-US" b="0" dirty="0" smtClean="0"/>
              <a:t>reetown”, and it will be imported via the PDA profile of type “New order”</a:t>
            </a:r>
          </a:p>
        </p:txBody>
      </p:sp>
      <p:pic>
        <p:nvPicPr>
          <p:cNvPr id="6" name="Picture 5"/>
          <p:cNvPicPr>
            <a:picLocks noChangeAspect="1"/>
          </p:cNvPicPr>
          <p:nvPr/>
        </p:nvPicPr>
        <p:blipFill>
          <a:blip r:embed="rId3"/>
          <a:stretch>
            <a:fillRect/>
          </a:stretch>
        </p:blipFill>
        <p:spPr>
          <a:xfrm>
            <a:off x="127403" y="2891330"/>
            <a:ext cx="8961120" cy="2268831"/>
          </a:xfrm>
          <a:prstGeom prst="rect">
            <a:avLst/>
          </a:prstGeom>
          <a:ln>
            <a:solidFill>
              <a:schemeClr val="tx1"/>
            </a:solidFill>
          </a:ln>
        </p:spPr>
      </p:pic>
      <p:sp>
        <p:nvSpPr>
          <p:cNvPr id="7" name="Rectangle 6"/>
          <p:cNvSpPr/>
          <p:nvPr/>
        </p:nvSpPr>
        <p:spPr bwMode="auto">
          <a:xfrm>
            <a:off x="6338630" y="4662231"/>
            <a:ext cx="921720" cy="187754"/>
          </a:xfrm>
          <a:prstGeom prst="rect">
            <a:avLst/>
          </a:prstGeom>
          <a:noFill/>
          <a:ln w="28575" cap="flat" cmpd="sng" algn="ctr">
            <a:solidFill>
              <a:srgbClr val="FF0000"/>
            </a:solidFill>
            <a:prstDash val="solid"/>
            <a:round/>
            <a:headEnd type="none" w="med" len="med"/>
            <a:tailEnd type="triangl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53447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GB" sz="2400" dirty="0" smtClean="0"/>
              <a:t>Manage PDA Profiles - New Order</a:t>
            </a:r>
            <a:endParaRPr lang="en-US" sz="2400" dirty="0"/>
          </a:p>
        </p:txBody>
      </p:sp>
      <p:sp>
        <p:nvSpPr>
          <p:cNvPr id="2" name="TextBox 1"/>
          <p:cNvSpPr txBox="1"/>
          <p:nvPr/>
        </p:nvSpPr>
        <p:spPr>
          <a:xfrm>
            <a:off x="188948" y="817461"/>
            <a:ext cx="8838031" cy="844909"/>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Here is the PO Line Information tab of the “New Order” profile</a:t>
            </a:r>
            <a:endParaRPr lang="en-US" sz="2400" b="0" dirty="0"/>
          </a:p>
        </p:txBody>
      </p:sp>
      <p:pic>
        <p:nvPicPr>
          <p:cNvPr id="3" name="Picture 2"/>
          <p:cNvPicPr>
            <a:picLocks noChangeAspect="1"/>
          </p:cNvPicPr>
          <p:nvPr/>
        </p:nvPicPr>
        <p:blipFill>
          <a:blip r:embed="rId3"/>
          <a:stretch>
            <a:fillRect/>
          </a:stretch>
        </p:blipFill>
        <p:spPr>
          <a:xfrm>
            <a:off x="1171432" y="1781856"/>
            <a:ext cx="6873062" cy="4629407"/>
          </a:xfrm>
          <a:prstGeom prst="rect">
            <a:avLst/>
          </a:prstGeom>
          <a:ln>
            <a:solidFill>
              <a:schemeClr val="tx1"/>
            </a:solidFill>
          </a:ln>
        </p:spPr>
      </p:pic>
    </p:spTree>
    <p:extLst>
      <p:ext uri="{BB962C8B-B14F-4D97-AF65-F5344CB8AC3E}">
        <p14:creationId xmlns:p14="http://schemas.microsoft.com/office/powerpoint/2010/main" val="526442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270640" y="935330"/>
            <a:ext cx="7772400" cy="1470025"/>
          </a:xfrm>
        </p:spPr>
        <p:txBody>
          <a:bodyPr/>
          <a:lstStyle/>
          <a:p>
            <a:r>
              <a:rPr lang="en-US" dirty="0" smtClean="0"/>
              <a:t>Agenda</a:t>
            </a:r>
          </a:p>
        </p:txBody>
      </p:sp>
      <p:sp>
        <p:nvSpPr>
          <p:cNvPr id="5" name="Rounded Rectangle 4"/>
          <p:cNvSpPr/>
          <p:nvPr/>
        </p:nvSpPr>
        <p:spPr bwMode="auto">
          <a:xfrm>
            <a:off x="2267700" y="2200040"/>
            <a:ext cx="6280451" cy="3825584"/>
          </a:xfrm>
          <a:prstGeom prst="roundRect">
            <a:avLst/>
          </a:prstGeom>
          <a:solidFill>
            <a:schemeClr val="bg1"/>
          </a:solidFill>
          <a:ln w="76200" cap="flat" cmpd="sng" algn="ctr">
            <a:solidFill>
              <a:srgbClr val="2B4F85"/>
            </a:solidFill>
            <a:prstDash val="solid"/>
            <a:round/>
            <a:headEnd type="none" w="med" len="med"/>
            <a:tailEnd type="triangl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a:spcBef>
                <a:spcPct val="0"/>
              </a:spcBef>
            </a:pPr>
            <a:endParaRPr lang="en-US" b="0" dirty="0" smtClean="0">
              <a:latin typeface="Arial" pitchFamily="34" charset="0"/>
            </a:endParaRPr>
          </a:p>
        </p:txBody>
      </p:sp>
      <p:sp>
        <p:nvSpPr>
          <p:cNvPr id="6" name="Text Box 13"/>
          <p:cNvSpPr txBox="1">
            <a:spLocks noChangeArrowheads="1"/>
          </p:cNvSpPr>
          <p:nvPr/>
        </p:nvSpPr>
        <p:spPr bwMode="auto">
          <a:xfrm>
            <a:off x="2687960" y="2726708"/>
            <a:ext cx="5597479" cy="218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spcBef>
                <a:spcPct val="50000"/>
              </a:spcBef>
            </a:pPr>
            <a:r>
              <a:rPr lang="en-US" sz="1600" dirty="0">
                <a:solidFill>
                  <a:srgbClr val="3E4C56"/>
                </a:solidFill>
                <a:latin typeface="Verdana" pitchFamily="34" charset="0"/>
              </a:rPr>
              <a:t>Introduction and overview</a:t>
            </a:r>
          </a:p>
          <a:p>
            <a:pPr algn="l" eaLnBrk="1" hangingPunct="1">
              <a:spcBef>
                <a:spcPct val="50000"/>
              </a:spcBef>
            </a:pPr>
            <a:r>
              <a:rPr lang="en-US" sz="1600" b="0" dirty="0" smtClean="0">
                <a:solidFill>
                  <a:srgbClr val="3E4C56"/>
                </a:solidFill>
                <a:latin typeface="Verdana" pitchFamily="34" charset="0"/>
              </a:rPr>
              <a:t>Create a new PDA entry</a:t>
            </a:r>
            <a:endParaRPr lang="en-US" sz="1600" b="0" dirty="0">
              <a:solidFill>
                <a:srgbClr val="3E4C56"/>
              </a:solidFill>
              <a:latin typeface="Verdana" pitchFamily="34" charset="0"/>
            </a:endParaRPr>
          </a:p>
          <a:p>
            <a:pPr algn="l" eaLnBrk="1" hangingPunct="1">
              <a:spcBef>
                <a:spcPct val="50000"/>
              </a:spcBef>
            </a:pPr>
            <a:r>
              <a:rPr lang="en-US" sz="1600" b="0" dirty="0" smtClean="0">
                <a:solidFill>
                  <a:srgbClr val="3E4C56"/>
                </a:solidFill>
                <a:latin typeface="Verdana" pitchFamily="34" charset="0"/>
              </a:rPr>
              <a:t>Manage </a:t>
            </a:r>
            <a:r>
              <a:rPr lang="en-US" sz="1600" b="0" dirty="0">
                <a:solidFill>
                  <a:srgbClr val="3E4C56"/>
                </a:solidFill>
                <a:latin typeface="Verdana" pitchFamily="34" charset="0"/>
              </a:rPr>
              <a:t>PDA Profiles - Repository</a:t>
            </a:r>
          </a:p>
          <a:p>
            <a:pPr algn="l" eaLnBrk="1" hangingPunct="1">
              <a:spcBef>
                <a:spcPct val="50000"/>
              </a:spcBef>
            </a:pPr>
            <a:r>
              <a:rPr lang="en-GB" sz="1600" b="0" dirty="0" smtClean="0">
                <a:solidFill>
                  <a:srgbClr val="3E4C56"/>
                </a:solidFill>
                <a:latin typeface="Verdana" pitchFamily="34" charset="0"/>
              </a:rPr>
              <a:t>Manage PDA Profiles - New Order</a:t>
            </a:r>
          </a:p>
          <a:p>
            <a:pPr algn="l" eaLnBrk="1" hangingPunct="1">
              <a:spcBef>
                <a:spcPct val="50000"/>
              </a:spcBef>
            </a:pPr>
            <a:r>
              <a:rPr lang="en-US" sz="1600" b="0" dirty="0">
                <a:solidFill>
                  <a:srgbClr val="3E4C56"/>
                </a:solidFill>
                <a:latin typeface="Verdana" pitchFamily="34" charset="0"/>
              </a:rPr>
              <a:t>Remove non-ordered records</a:t>
            </a:r>
          </a:p>
          <a:p>
            <a:pPr algn="l" eaLnBrk="1" hangingPunct="1">
              <a:spcBef>
                <a:spcPct val="50000"/>
              </a:spcBef>
            </a:pPr>
            <a:endParaRPr lang="en-US" sz="1600" dirty="0" smtClean="0">
              <a:solidFill>
                <a:srgbClr val="3E4C56"/>
              </a:solidFill>
              <a:latin typeface="Verdana" pitchFamily="34" charset="0"/>
            </a:endParaRPr>
          </a:p>
        </p:txBody>
      </p:sp>
    </p:spTree>
    <p:extLst>
      <p:ext uri="{BB962C8B-B14F-4D97-AF65-F5344CB8AC3E}">
        <p14:creationId xmlns:p14="http://schemas.microsoft.com/office/powerpoint/2010/main" val="6690890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GB" sz="2400" dirty="0" smtClean="0"/>
              <a:t>Manage PDA Profiles - New Order</a:t>
            </a:r>
            <a:endParaRPr lang="en-US" sz="2400" dirty="0"/>
          </a:p>
        </p:txBody>
      </p:sp>
      <p:sp>
        <p:nvSpPr>
          <p:cNvPr id="2" name="TextBox 1"/>
          <p:cNvSpPr txBox="1"/>
          <p:nvPr/>
        </p:nvSpPr>
        <p:spPr>
          <a:xfrm>
            <a:off x="188948" y="817461"/>
            <a:ext cx="8838031" cy="460859"/>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smtClean="0"/>
              <a:t>Here is the order xml file</a:t>
            </a:r>
            <a:endParaRPr lang="en-US" sz="2000" b="0" dirty="0"/>
          </a:p>
        </p:txBody>
      </p:sp>
      <p:sp>
        <p:nvSpPr>
          <p:cNvPr id="4" name="TextBox 3"/>
          <p:cNvSpPr txBox="1"/>
          <p:nvPr/>
        </p:nvSpPr>
        <p:spPr>
          <a:xfrm>
            <a:off x="7057241" y="883543"/>
            <a:ext cx="1843440" cy="1323439"/>
          </a:xfrm>
          <a:prstGeom prst="rect">
            <a:avLst/>
          </a:prstGeom>
          <a:solidFill>
            <a:schemeClr val="bg1"/>
          </a:solidFill>
          <a:ln>
            <a:solidFill>
              <a:schemeClr val="tx1"/>
            </a:solidFill>
          </a:ln>
        </p:spPr>
        <p:txBody>
          <a:bodyPr wrap="square" rtlCol="0">
            <a:spAutoFit/>
          </a:bodyPr>
          <a:lstStyle/>
          <a:p>
            <a:pPr algn="l"/>
            <a:r>
              <a:rPr lang="en-US" sz="1600" b="0" dirty="0" smtClean="0"/>
              <a:t>The profile defined that the match will be on the </a:t>
            </a:r>
            <a:r>
              <a:rPr lang="en-US" sz="1600" b="0" dirty="0" smtClean="0"/>
              <a:t>035 (for overlay)</a:t>
            </a:r>
            <a:endParaRPr lang="en-GB" sz="1600" b="0" dirty="0"/>
          </a:p>
        </p:txBody>
      </p:sp>
      <p:sp>
        <p:nvSpPr>
          <p:cNvPr id="9" name="TextBox 8"/>
          <p:cNvSpPr txBox="1"/>
          <p:nvPr/>
        </p:nvSpPr>
        <p:spPr>
          <a:xfrm>
            <a:off x="6837966" y="3779841"/>
            <a:ext cx="2062715" cy="1077218"/>
          </a:xfrm>
          <a:prstGeom prst="rect">
            <a:avLst/>
          </a:prstGeom>
          <a:solidFill>
            <a:schemeClr val="bg1"/>
          </a:solidFill>
          <a:ln>
            <a:solidFill>
              <a:schemeClr val="tx1"/>
            </a:solidFill>
          </a:ln>
        </p:spPr>
        <p:txBody>
          <a:bodyPr wrap="square" rtlCol="0">
            <a:spAutoFit/>
          </a:bodyPr>
          <a:lstStyle/>
          <a:p>
            <a:pPr algn="l"/>
            <a:r>
              <a:rPr lang="en-US" sz="1600" b="0" dirty="0" smtClean="0"/>
              <a:t>The profile defined that the price will come from 980 $$b</a:t>
            </a:r>
            <a:endParaRPr lang="en-GB" sz="1600" b="0" dirty="0"/>
          </a:p>
        </p:txBody>
      </p:sp>
      <p:cxnSp>
        <p:nvCxnSpPr>
          <p:cNvPr id="10" name="Straight Arrow Connector 9"/>
          <p:cNvCxnSpPr>
            <a:endCxn id="13" idx="3"/>
          </p:cNvCxnSpPr>
          <p:nvPr/>
        </p:nvCxnSpPr>
        <p:spPr bwMode="auto">
          <a:xfrm flipH="1">
            <a:off x="6057516" y="4534187"/>
            <a:ext cx="780450" cy="1"/>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flipH="1">
            <a:off x="6057516" y="1777041"/>
            <a:ext cx="999725" cy="649913"/>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pic>
        <p:nvPicPr>
          <p:cNvPr id="8" name="Picture 7"/>
          <p:cNvPicPr>
            <a:picLocks noChangeAspect="1"/>
          </p:cNvPicPr>
          <p:nvPr/>
        </p:nvPicPr>
        <p:blipFill>
          <a:blip r:embed="rId3"/>
          <a:stretch>
            <a:fillRect/>
          </a:stretch>
        </p:blipFill>
        <p:spPr>
          <a:xfrm>
            <a:off x="1020176" y="2139994"/>
            <a:ext cx="4924425" cy="581025"/>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a:off x="1013219" y="4223578"/>
            <a:ext cx="5044297" cy="621219"/>
          </a:xfrm>
          <a:prstGeom prst="rect">
            <a:avLst/>
          </a:prstGeom>
          <a:ln>
            <a:solidFill>
              <a:schemeClr val="tx1"/>
            </a:solidFill>
          </a:ln>
        </p:spPr>
      </p:pic>
    </p:spTree>
    <p:extLst>
      <p:ext uri="{BB962C8B-B14F-4D97-AF65-F5344CB8AC3E}">
        <p14:creationId xmlns:p14="http://schemas.microsoft.com/office/powerpoint/2010/main" val="1219038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7830" y="2901232"/>
            <a:ext cx="8180265" cy="2130874"/>
          </a:xfrm>
          <a:prstGeom prst="rect">
            <a:avLst/>
          </a:prstGeom>
          <a:ln>
            <a:solidFill>
              <a:schemeClr val="tx1"/>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GB" sz="2400" dirty="0" smtClean="0"/>
              <a:t>Manage PDA Profiles - New Order</a:t>
            </a:r>
            <a:endParaRPr lang="en-US" sz="2400" dirty="0"/>
          </a:p>
        </p:txBody>
      </p:sp>
      <p:sp>
        <p:nvSpPr>
          <p:cNvPr id="2" name="TextBox 1"/>
          <p:cNvSpPr txBox="1"/>
          <p:nvPr/>
        </p:nvSpPr>
        <p:spPr>
          <a:xfrm>
            <a:off x="188948" y="817462"/>
            <a:ext cx="8838031" cy="921718"/>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700" b="0" dirty="0" smtClean="0"/>
              <a:t>The import for the PDA new order import profile completes</a:t>
            </a:r>
            <a:endParaRPr lang="en-US" sz="2700" b="0" dirty="0"/>
          </a:p>
          <a:p>
            <a:endParaRPr lang="en-US" sz="2700" b="0" dirty="0"/>
          </a:p>
          <a:p>
            <a:endParaRPr lang="en-US" sz="2700" b="0" dirty="0"/>
          </a:p>
          <a:p>
            <a:endParaRPr lang="en-US" sz="2700" b="0" dirty="0"/>
          </a:p>
        </p:txBody>
      </p:sp>
      <p:sp>
        <p:nvSpPr>
          <p:cNvPr id="15" name="Rectangle 14"/>
          <p:cNvSpPr/>
          <p:nvPr/>
        </p:nvSpPr>
        <p:spPr bwMode="auto">
          <a:xfrm>
            <a:off x="517831" y="2906735"/>
            <a:ext cx="1903490" cy="368645"/>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5"/>
          <p:cNvSpPr/>
          <p:nvPr/>
        </p:nvSpPr>
        <p:spPr bwMode="auto">
          <a:xfrm>
            <a:off x="1768435" y="4504340"/>
            <a:ext cx="1536200" cy="499265"/>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01453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9905" y="1662370"/>
            <a:ext cx="7498405" cy="4471823"/>
          </a:xfrm>
          <a:prstGeom prst="rect">
            <a:avLst/>
          </a:prstGeom>
          <a:ln>
            <a:solidFill>
              <a:schemeClr val="tx1"/>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GB" sz="2400" dirty="0" smtClean="0"/>
              <a:t>Manage PDA Profiles - New Order</a:t>
            </a:r>
            <a:endParaRPr lang="en-US" sz="2400" dirty="0"/>
          </a:p>
        </p:txBody>
      </p:sp>
      <p:sp>
        <p:nvSpPr>
          <p:cNvPr id="2" name="TextBox 1"/>
          <p:cNvSpPr txBox="1"/>
          <p:nvPr/>
        </p:nvSpPr>
        <p:spPr>
          <a:xfrm>
            <a:off x="188948" y="817462"/>
            <a:ext cx="8838031" cy="921718"/>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700" b="0" dirty="0" smtClean="0"/>
              <a:t>One POL is created</a:t>
            </a:r>
            <a:endParaRPr lang="en-US" sz="2700" b="0" dirty="0"/>
          </a:p>
          <a:p>
            <a:endParaRPr lang="en-US" sz="2700" b="0" dirty="0"/>
          </a:p>
          <a:p>
            <a:endParaRPr lang="en-US" sz="2700" b="0" dirty="0"/>
          </a:p>
          <a:p>
            <a:endParaRPr lang="en-US" sz="2700" b="0" dirty="0"/>
          </a:p>
        </p:txBody>
      </p:sp>
      <p:sp>
        <p:nvSpPr>
          <p:cNvPr id="15" name="Rectangle 14"/>
          <p:cNvSpPr/>
          <p:nvPr/>
        </p:nvSpPr>
        <p:spPr bwMode="auto">
          <a:xfrm>
            <a:off x="1115549" y="5579681"/>
            <a:ext cx="2649945" cy="30724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05768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2665" y="2461666"/>
            <a:ext cx="8180265" cy="2296071"/>
          </a:xfrm>
          <a:prstGeom prst="rect">
            <a:avLst/>
          </a:prstGeom>
          <a:ln>
            <a:solidFill>
              <a:schemeClr val="tx1"/>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GB" sz="2400" dirty="0" smtClean="0"/>
              <a:t>Manage PDA Profiles - New Order</a:t>
            </a:r>
            <a:endParaRPr lang="en-US" sz="2400" dirty="0"/>
          </a:p>
        </p:txBody>
      </p:sp>
      <p:sp>
        <p:nvSpPr>
          <p:cNvPr id="2" name="TextBox 1"/>
          <p:cNvSpPr txBox="1"/>
          <p:nvPr/>
        </p:nvSpPr>
        <p:spPr>
          <a:xfrm>
            <a:off x="-2" y="971080"/>
            <a:ext cx="9026979" cy="817796"/>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3200" b="0" dirty="0" smtClean="0"/>
              <a:t>Now the portfolio has an order</a:t>
            </a:r>
          </a:p>
          <a:p>
            <a:endParaRPr lang="en-US" sz="3200" b="0" dirty="0">
              <a:solidFill>
                <a:srgbClr val="3E4C56"/>
              </a:solidFill>
            </a:endParaRPr>
          </a:p>
          <a:p>
            <a:endParaRPr lang="en-US" sz="3200" b="0" dirty="0" smtClean="0"/>
          </a:p>
        </p:txBody>
      </p:sp>
      <p:sp>
        <p:nvSpPr>
          <p:cNvPr id="3" name="Rectangle 2"/>
          <p:cNvSpPr/>
          <p:nvPr/>
        </p:nvSpPr>
        <p:spPr bwMode="auto">
          <a:xfrm>
            <a:off x="7682805" y="3813050"/>
            <a:ext cx="806505" cy="38405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01778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270640" y="935330"/>
            <a:ext cx="7772400" cy="1470025"/>
          </a:xfrm>
        </p:spPr>
        <p:txBody>
          <a:bodyPr/>
          <a:lstStyle/>
          <a:p>
            <a:r>
              <a:rPr lang="en-US" dirty="0" smtClean="0"/>
              <a:t>Agenda</a:t>
            </a:r>
          </a:p>
        </p:txBody>
      </p:sp>
      <p:sp>
        <p:nvSpPr>
          <p:cNvPr id="5" name="Rounded Rectangle 4"/>
          <p:cNvSpPr/>
          <p:nvPr/>
        </p:nvSpPr>
        <p:spPr bwMode="auto">
          <a:xfrm>
            <a:off x="2267700" y="2200040"/>
            <a:ext cx="6280451" cy="3825584"/>
          </a:xfrm>
          <a:prstGeom prst="roundRect">
            <a:avLst/>
          </a:prstGeom>
          <a:solidFill>
            <a:schemeClr val="bg1"/>
          </a:solidFill>
          <a:ln w="76200" cap="flat" cmpd="sng" algn="ctr">
            <a:solidFill>
              <a:srgbClr val="2B4F85"/>
            </a:solidFill>
            <a:prstDash val="solid"/>
            <a:round/>
            <a:headEnd type="none" w="med" len="med"/>
            <a:tailEnd type="triangl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a:spcBef>
                <a:spcPct val="0"/>
              </a:spcBef>
            </a:pPr>
            <a:endParaRPr lang="en-US" b="0" dirty="0" smtClean="0">
              <a:latin typeface="Arial" pitchFamily="34" charset="0"/>
            </a:endParaRPr>
          </a:p>
        </p:txBody>
      </p:sp>
      <p:sp>
        <p:nvSpPr>
          <p:cNvPr id="232461" name="Text Box 13"/>
          <p:cNvSpPr txBox="1">
            <a:spLocks noChangeArrowheads="1"/>
          </p:cNvSpPr>
          <p:nvPr/>
        </p:nvSpPr>
        <p:spPr bwMode="auto">
          <a:xfrm>
            <a:off x="2687960" y="2726708"/>
            <a:ext cx="5597479" cy="181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spcBef>
                <a:spcPct val="50000"/>
              </a:spcBef>
            </a:pPr>
            <a:r>
              <a:rPr lang="en-US" sz="1600" b="0" dirty="0" smtClean="0">
                <a:solidFill>
                  <a:srgbClr val="3E4C56"/>
                </a:solidFill>
                <a:latin typeface="Verdana" pitchFamily="34" charset="0"/>
              </a:rPr>
              <a:t>Introduction and overview</a:t>
            </a:r>
          </a:p>
          <a:p>
            <a:pPr algn="l" eaLnBrk="1" hangingPunct="1">
              <a:spcBef>
                <a:spcPct val="50000"/>
              </a:spcBef>
            </a:pPr>
            <a:r>
              <a:rPr lang="en-GB" sz="1600" b="0" dirty="0" smtClean="0">
                <a:solidFill>
                  <a:srgbClr val="3E4C56"/>
                </a:solidFill>
                <a:latin typeface="Verdana" pitchFamily="34" charset="0"/>
              </a:rPr>
              <a:t>Create a new PDA entry</a:t>
            </a:r>
            <a:endParaRPr lang="en-US" sz="1600" b="0" dirty="0" smtClean="0">
              <a:solidFill>
                <a:srgbClr val="3E4C56"/>
              </a:solidFill>
              <a:latin typeface="Verdana" pitchFamily="34" charset="0"/>
            </a:endParaRPr>
          </a:p>
          <a:p>
            <a:pPr algn="l" eaLnBrk="1" hangingPunct="1">
              <a:spcBef>
                <a:spcPct val="50000"/>
              </a:spcBef>
            </a:pPr>
            <a:r>
              <a:rPr lang="en-US" sz="1600" b="0" dirty="0" smtClean="0">
                <a:solidFill>
                  <a:srgbClr val="3E4C56"/>
                </a:solidFill>
                <a:latin typeface="Verdana" pitchFamily="34" charset="0"/>
              </a:rPr>
              <a:t>Manage </a:t>
            </a:r>
            <a:r>
              <a:rPr lang="en-US" sz="1600" b="0" dirty="0">
                <a:solidFill>
                  <a:srgbClr val="3E4C56"/>
                </a:solidFill>
                <a:latin typeface="Verdana" pitchFamily="34" charset="0"/>
              </a:rPr>
              <a:t>PDA Profiles - Repository</a:t>
            </a:r>
          </a:p>
          <a:p>
            <a:pPr algn="l" eaLnBrk="1" hangingPunct="1">
              <a:spcBef>
                <a:spcPct val="50000"/>
              </a:spcBef>
            </a:pPr>
            <a:r>
              <a:rPr lang="en-GB" sz="1600" b="0" dirty="0" smtClean="0">
                <a:solidFill>
                  <a:srgbClr val="3E4C56"/>
                </a:solidFill>
                <a:latin typeface="Verdana" pitchFamily="34" charset="0"/>
              </a:rPr>
              <a:t>Manage PDA Profiles - New Order</a:t>
            </a:r>
          </a:p>
          <a:p>
            <a:pPr algn="l" eaLnBrk="1" hangingPunct="1">
              <a:spcBef>
                <a:spcPct val="50000"/>
              </a:spcBef>
            </a:pPr>
            <a:r>
              <a:rPr lang="en-US" sz="1600" dirty="0" smtClean="0">
                <a:solidFill>
                  <a:srgbClr val="3E4C56"/>
                </a:solidFill>
                <a:latin typeface="Verdana" pitchFamily="34" charset="0"/>
              </a:rPr>
              <a:t>Remove non-ordered records</a:t>
            </a:r>
          </a:p>
        </p:txBody>
      </p:sp>
    </p:spTree>
    <p:extLst>
      <p:ext uri="{BB962C8B-B14F-4D97-AF65-F5344CB8AC3E}">
        <p14:creationId xmlns:p14="http://schemas.microsoft.com/office/powerpoint/2010/main" val="24889004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265" y="2979445"/>
            <a:ext cx="8961120" cy="2424581"/>
          </a:xfrm>
          <a:prstGeom prst="rect">
            <a:avLst/>
          </a:prstGeom>
          <a:ln>
            <a:solidFill>
              <a:schemeClr val="tx1"/>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latin typeface="Verdana" pitchFamily="34" charset="0"/>
              </a:rPr>
              <a:t>Remove non-ordered records</a:t>
            </a:r>
          </a:p>
        </p:txBody>
      </p:sp>
      <p:sp>
        <p:nvSpPr>
          <p:cNvPr id="2" name="TextBox 1"/>
          <p:cNvSpPr txBox="1"/>
          <p:nvPr/>
        </p:nvSpPr>
        <p:spPr>
          <a:xfrm>
            <a:off x="-2" y="971080"/>
            <a:ext cx="9026979" cy="172822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smtClean="0"/>
              <a:t>Now we need to remove all non-ordered records </a:t>
            </a:r>
          </a:p>
          <a:p>
            <a:r>
              <a:rPr lang="en-US" sz="2000" b="0" dirty="0" smtClean="0">
                <a:solidFill>
                  <a:srgbClr val="3E4C56"/>
                </a:solidFill>
              </a:rPr>
              <a:t>We have records in the system which no one ever clicked </a:t>
            </a:r>
            <a:r>
              <a:rPr lang="en-US" sz="2000" b="0" dirty="0" smtClean="0">
                <a:solidFill>
                  <a:srgbClr val="3E4C56"/>
                </a:solidFill>
              </a:rPr>
              <a:t>(or they were clicked less than the access threshold) and </a:t>
            </a:r>
            <a:r>
              <a:rPr lang="en-US" sz="2000" b="0" dirty="0" smtClean="0">
                <a:solidFill>
                  <a:srgbClr val="3E4C56"/>
                </a:solidFill>
              </a:rPr>
              <a:t>never got ordered</a:t>
            </a:r>
          </a:p>
          <a:p>
            <a:r>
              <a:rPr lang="en-US" sz="2000" b="0" dirty="0" smtClean="0"/>
              <a:t>They must be removed.  This is done via “Cleanup”</a:t>
            </a:r>
          </a:p>
        </p:txBody>
      </p:sp>
      <p:sp>
        <p:nvSpPr>
          <p:cNvPr id="5" name="Rectangle 4"/>
          <p:cNvSpPr/>
          <p:nvPr/>
        </p:nvSpPr>
        <p:spPr bwMode="auto">
          <a:xfrm>
            <a:off x="7798020" y="4888390"/>
            <a:ext cx="576075" cy="23043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40564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939101" y="3139834"/>
            <a:ext cx="7148770" cy="3375808"/>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341537" y="1318250"/>
            <a:ext cx="8343900" cy="1622836"/>
          </a:xfrm>
          <a:prstGeom prst="rect">
            <a:avLst/>
          </a:prstGeom>
          <a:ln>
            <a:solidFill>
              <a:schemeClr val="tx1"/>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latin typeface="Verdana" pitchFamily="34" charset="0"/>
              </a:rPr>
              <a:t>Remove non-ordered records</a:t>
            </a:r>
          </a:p>
        </p:txBody>
      </p:sp>
      <p:sp>
        <p:nvSpPr>
          <p:cNvPr id="2" name="TextBox 1"/>
          <p:cNvSpPr txBox="1"/>
          <p:nvPr/>
        </p:nvSpPr>
        <p:spPr>
          <a:xfrm>
            <a:off x="-3" y="815735"/>
            <a:ext cx="9026979" cy="537669"/>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smtClean="0"/>
              <a:t>It sends a “Clean-Up” job</a:t>
            </a:r>
          </a:p>
        </p:txBody>
      </p:sp>
      <p:sp>
        <p:nvSpPr>
          <p:cNvPr id="5" name="Rectangle 4"/>
          <p:cNvSpPr/>
          <p:nvPr/>
        </p:nvSpPr>
        <p:spPr bwMode="auto">
          <a:xfrm>
            <a:off x="501071" y="2545685"/>
            <a:ext cx="537670" cy="269478"/>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3803901" y="4827738"/>
            <a:ext cx="4531790" cy="1077218"/>
          </a:xfrm>
          <a:prstGeom prst="rect">
            <a:avLst/>
          </a:prstGeom>
          <a:solidFill>
            <a:schemeClr val="bg1"/>
          </a:solidFill>
          <a:ln>
            <a:solidFill>
              <a:schemeClr val="tx1"/>
            </a:solidFill>
          </a:ln>
        </p:spPr>
        <p:txBody>
          <a:bodyPr wrap="square" rtlCol="0">
            <a:spAutoFit/>
          </a:bodyPr>
          <a:lstStyle/>
          <a:p>
            <a:pPr algn="l"/>
            <a:r>
              <a:rPr lang="en-US" sz="1600" b="0" dirty="0" smtClean="0"/>
              <a:t>One bibliographic record and one portfolio deleted.  This is the record received from the vendor but never ordered (The shogun’s daughter)</a:t>
            </a:r>
            <a:endParaRPr lang="en-GB" sz="1600" b="0" dirty="0"/>
          </a:p>
        </p:txBody>
      </p:sp>
      <p:cxnSp>
        <p:nvCxnSpPr>
          <p:cNvPr id="9" name="Straight Arrow Connector 8"/>
          <p:cNvCxnSpPr/>
          <p:nvPr/>
        </p:nvCxnSpPr>
        <p:spPr bwMode="auto">
          <a:xfrm flipH="1">
            <a:off x="2344510" y="5234035"/>
            <a:ext cx="1459392" cy="26883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1510268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1381" y="2200040"/>
            <a:ext cx="8961120" cy="2048256"/>
          </a:xfrm>
          <a:prstGeom prst="rect">
            <a:avLst/>
          </a:prstGeom>
          <a:ln>
            <a:solidFill>
              <a:schemeClr val="tx1"/>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latin typeface="Verdana" pitchFamily="34" charset="0"/>
              </a:rPr>
              <a:t>Remove non-ordered records</a:t>
            </a:r>
          </a:p>
        </p:txBody>
      </p:sp>
      <p:sp>
        <p:nvSpPr>
          <p:cNvPr id="16" name="TextBox 15"/>
          <p:cNvSpPr txBox="1"/>
          <p:nvPr/>
        </p:nvSpPr>
        <p:spPr>
          <a:xfrm>
            <a:off x="117021" y="971080"/>
            <a:ext cx="9026979" cy="80650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smtClean="0"/>
              <a:t>The record which was never ordered is gone (cleanup has occurred in the repository)</a:t>
            </a:r>
            <a:endParaRPr lang="en-US" sz="2000" b="0" dirty="0">
              <a:solidFill>
                <a:srgbClr val="3E4C56"/>
              </a:solidFill>
            </a:endParaRPr>
          </a:p>
          <a:p>
            <a:endParaRPr lang="en-US" sz="2000" b="0" dirty="0" smtClean="0"/>
          </a:p>
        </p:txBody>
      </p:sp>
      <p:sp>
        <p:nvSpPr>
          <p:cNvPr id="3" name="Rectangle 2"/>
          <p:cNvSpPr/>
          <p:nvPr/>
        </p:nvSpPr>
        <p:spPr bwMode="auto">
          <a:xfrm>
            <a:off x="846715" y="2584090"/>
            <a:ext cx="1997060" cy="422455"/>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bwMode="auto">
          <a:xfrm>
            <a:off x="4226355" y="3928265"/>
            <a:ext cx="1997060" cy="422455"/>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48137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Introduction and overview</a:t>
            </a:r>
            <a:endParaRPr lang="en-US" sz="2400" dirty="0"/>
          </a:p>
        </p:txBody>
      </p:sp>
      <p:sp>
        <p:nvSpPr>
          <p:cNvPr id="2" name="TextBox 1"/>
          <p:cNvSpPr txBox="1"/>
          <p:nvPr/>
        </p:nvSpPr>
        <p:spPr>
          <a:xfrm>
            <a:off x="188949" y="817460"/>
            <a:ext cx="8717936" cy="483903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sz="2000" b="0" dirty="0" smtClean="0"/>
              <a:t>In this presentation we will give </a:t>
            </a:r>
            <a:r>
              <a:rPr lang="en-US" sz="2000" b="0" dirty="0" smtClean="0"/>
              <a:t>an overview of PDA and then  perform a typical workflow:</a:t>
            </a:r>
          </a:p>
          <a:p>
            <a:pPr marL="457200" indent="-457200">
              <a:buFont typeface="+mj-lt"/>
              <a:buAutoNum type="arabicPeriod"/>
            </a:pPr>
            <a:r>
              <a:rPr lang="en-US" sz="2000" b="0" dirty="0" smtClean="0"/>
              <a:t>Create a PDA profile</a:t>
            </a:r>
          </a:p>
          <a:p>
            <a:pPr marL="457200" indent="-457200">
              <a:buFont typeface="+mj-lt"/>
              <a:buAutoNum type="arabicPeriod"/>
            </a:pPr>
            <a:r>
              <a:rPr lang="en-US" sz="2000" b="0" dirty="0" smtClean="0"/>
              <a:t>Receive a file from a vendor with two electronic portfolios (normally of course there would be many more than two) and upload the file via the PDA import profile</a:t>
            </a:r>
          </a:p>
          <a:p>
            <a:pPr marL="457200" indent="-457200">
              <a:buFont typeface="+mj-lt"/>
              <a:buAutoNum type="arabicPeriod"/>
            </a:pPr>
            <a:r>
              <a:rPr lang="en-US" sz="2000" b="0" dirty="0" smtClean="0"/>
              <a:t>Assume one record was clicked by end users in discovery and ordered from vendor</a:t>
            </a:r>
          </a:p>
          <a:p>
            <a:pPr marL="457200" indent="-457200">
              <a:buFont typeface="+mj-lt"/>
              <a:buAutoNum type="arabicPeriod"/>
            </a:pPr>
            <a:r>
              <a:rPr lang="en-US" sz="2000" b="0" dirty="0" smtClean="0"/>
              <a:t>Assume the other record was never clicked by end user and thus never ordered</a:t>
            </a:r>
          </a:p>
          <a:p>
            <a:pPr marL="457200" indent="-457200">
              <a:buFont typeface="+mj-lt"/>
              <a:buAutoNum type="arabicPeriod"/>
            </a:pPr>
            <a:r>
              <a:rPr lang="en-US" sz="2000" b="0" dirty="0" smtClean="0"/>
              <a:t>Receive EOD </a:t>
            </a:r>
            <a:r>
              <a:rPr lang="en-US" sz="2000" b="0" dirty="0"/>
              <a:t>file from </a:t>
            </a:r>
            <a:r>
              <a:rPr lang="en-US" sz="2000" b="0" dirty="0" smtClean="0"/>
              <a:t>vendor with the ordered record </a:t>
            </a:r>
            <a:r>
              <a:rPr lang="en-US" sz="2000" b="0" dirty="0"/>
              <a:t>and upload the file via the PDA import </a:t>
            </a:r>
            <a:r>
              <a:rPr lang="en-US" sz="2000" b="0" dirty="0" smtClean="0"/>
              <a:t>profile.  We will see the new order</a:t>
            </a:r>
          </a:p>
          <a:p>
            <a:pPr marL="457200" indent="-457200">
              <a:buFont typeface="+mj-lt"/>
              <a:buAutoNum type="arabicPeriod"/>
            </a:pPr>
            <a:r>
              <a:rPr lang="en-US" sz="2000" b="0" dirty="0" smtClean="0"/>
              <a:t>At the end of the PDA period we will cleanup to remove the record which was never clicked (and thus never ordered) </a:t>
            </a:r>
            <a:endParaRPr lang="en-US" sz="2000" b="0" dirty="0"/>
          </a:p>
          <a:p>
            <a:endParaRPr lang="en-US" sz="2000" b="0" dirty="0" smtClean="0"/>
          </a:p>
          <a:p>
            <a:endParaRPr lang="en-US" sz="2000" b="0" dirty="0" smtClean="0"/>
          </a:p>
        </p:txBody>
      </p:sp>
      <p:sp>
        <p:nvSpPr>
          <p:cNvPr id="3" name="TextBox 2"/>
          <p:cNvSpPr txBox="1"/>
          <p:nvPr/>
        </p:nvSpPr>
        <p:spPr>
          <a:xfrm>
            <a:off x="188949" y="5848515"/>
            <a:ext cx="8569196" cy="729430"/>
          </a:xfrm>
          <a:prstGeom prst="rect">
            <a:avLst/>
          </a:prstGeom>
          <a:noFill/>
          <a:ln>
            <a:solidFill>
              <a:schemeClr val="tx1"/>
            </a:solidFill>
          </a:ln>
        </p:spPr>
        <p:txBody>
          <a:bodyPr wrap="square" rtlCol="0">
            <a:spAutoFit/>
          </a:bodyPr>
          <a:lstStyle/>
          <a:p>
            <a:r>
              <a:rPr lang="en-US" dirty="0" smtClean="0"/>
              <a:t>We will not cover here every option related to PDA.</a:t>
            </a:r>
          </a:p>
          <a:p>
            <a:r>
              <a:rPr lang="en-US" dirty="0" smtClean="0"/>
              <a:t>For additional information see the On Line Help</a:t>
            </a:r>
            <a:endParaRPr lang="en-GB" dirty="0"/>
          </a:p>
        </p:txBody>
      </p:sp>
    </p:spTree>
    <p:extLst>
      <p:ext uri="{BB962C8B-B14F-4D97-AF65-F5344CB8AC3E}">
        <p14:creationId xmlns:p14="http://schemas.microsoft.com/office/powerpoint/2010/main" val="2817746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Introduction and overview</a:t>
            </a:r>
            <a:endParaRPr lang="en-US" sz="2400" dirty="0"/>
          </a:p>
        </p:txBody>
      </p:sp>
      <p:sp>
        <p:nvSpPr>
          <p:cNvPr id="2" name="TextBox 1"/>
          <p:cNvSpPr txBox="1"/>
          <p:nvPr/>
        </p:nvSpPr>
        <p:spPr>
          <a:xfrm>
            <a:off x="188949" y="817461"/>
            <a:ext cx="8717936" cy="284197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b="0" dirty="0"/>
              <a:t>Patron Driven Acquisition (PDA) </a:t>
            </a:r>
            <a:r>
              <a:rPr lang="en-GB" b="0" dirty="0" smtClean="0"/>
              <a:t>is also known as ‘Demand Driven Acquisition (DDA)’</a:t>
            </a:r>
          </a:p>
          <a:p>
            <a:r>
              <a:rPr lang="en-GB" b="0" dirty="0" smtClean="0"/>
              <a:t>In </a:t>
            </a:r>
            <a:r>
              <a:rPr lang="en-GB" b="0" dirty="0"/>
              <a:t>Alma </a:t>
            </a:r>
            <a:r>
              <a:rPr lang="en-GB" b="0" dirty="0" smtClean="0"/>
              <a:t>it represents </a:t>
            </a:r>
            <a:r>
              <a:rPr lang="en-GB" b="0" dirty="0"/>
              <a:t>an agreement </a:t>
            </a:r>
            <a:r>
              <a:rPr lang="en-GB" b="0" dirty="0" smtClean="0"/>
              <a:t>between the institution and a vendor.</a:t>
            </a:r>
          </a:p>
          <a:p>
            <a:r>
              <a:rPr lang="en-GB" b="0" dirty="0" smtClean="0"/>
              <a:t>The agreement primarily is for a </a:t>
            </a:r>
            <a:r>
              <a:rPr lang="en-GB" b="0" dirty="0"/>
              <a:t>vendor to </a:t>
            </a:r>
            <a:r>
              <a:rPr lang="en-GB" b="0" dirty="0" smtClean="0"/>
              <a:t>provide e-resources to the institution.  </a:t>
            </a:r>
            <a:endParaRPr lang="en-US" b="0" dirty="0" smtClean="0"/>
          </a:p>
        </p:txBody>
      </p:sp>
      <p:pic>
        <p:nvPicPr>
          <p:cNvPr id="1026" name="Picture 2" descr="http://scienceinpoland.pap.pl/Data/Thumbs/_plugins/information/396553/MTAyNHg3Njg,14325307_142223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8630" y="3669440"/>
            <a:ext cx="3600000" cy="2371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3620" y="6347780"/>
            <a:ext cx="7913235" cy="184666"/>
          </a:xfrm>
          <a:prstGeom prst="rect">
            <a:avLst/>
          </a:prstGeom>
          <a:noFill/>
        </p:spPr>
        <p:txBody>
          <a:bodyPr wrap="square" rtlCol="0">
            <a:spAutoFit/>
          </a:bodyPr>
          <a:lstStyle/>
          <a:p>
            <a:pPr algn="l"/>
            <a:r>
              <a:rPr lang="en-GB" sz="600" b="0" dirty="0"/>
              <a:t>http://scienceinpoland.pap.pl/Data/Thumbs/_plugins/information/396553/MTAyNHg3Njg,14325307_14222365.jpg</a:t>
            </a:r>
          </a:p>
        </p:txBody>
      </p:sp>
    </p:spTree>
    <p:extLst>
      <p:ext uri="{BB962C8B-B14F-4D97-AF65-F5344CB8AC3E}">
        <p14:creationId xmlns:p14="http://schemas.microsoft.com/office/powerpoint/2010/main" val="2850622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Introduction and overview</a:t>
            </a:r>
            <a:endParaRPr lang="en-US" sz="2400" dirty="0"/>
          </a:p>
        </p:txBody>
      </p:sp>
      <p:sp>
        <p:nvSpPr>
          <p:cNvPr id="8" name="TextBox 7"/>
          <p:cNvSpPr txBox="1"/>
          <p:nvPr/>
        </p:nvSpPr>
        <p:spPr>
          <a:xfrm>
            <a:off x="188949" y="817462"/>
            <a:ext cx="8717936" cy="2265894"/>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sz="2400" b="0" dirty="0" smtClean="0"/>
              <a:t>The E-resources which are provided by the vendor are </a:t>
            </a:r>
            <a:r>
              <a:rPr lang="en-GB" sz="2400" b="0" dirty="0"/>
              <a:t>imported as a repository </a:t>
            </a:r>
            <a:r>
              <a:rPr lang="en-GB" sz="2400" b="0" dirty="0" smtClean="0"/>
              <a:t>file.</a:t>
            </a:r>
          </a:p>
          <a:p>
            <a:r>
              <a:rPr lang="en-GB" sz="2400" b="0" dirty="0" smtClean="0"/>
              <a:t>The records are then published by the library and subsequently appear in the discovery interface (Primo)  </a:t>
            </a:r>
            <a:r>
              <a:rPr lang="en-GB" sz="2400" b="0" dirty="0"/>
              <a:t>to be accessed by patrons. </a:t>
            </a:r>
            <a:endParaRPr lang="en-US" sz="2400" b="0" dirty="0">
              <a:solidFill>
                <a:srgbClr val="3E4C56"/>
              </a:solidFill>
            </a:endParaRPr>
          </a:p>
        </p:txBody>
      </p:sp>
      <p:pic>
        <p:nvPicPr>
          <p:cNvPr id="2" name="Picture 1"/>
          <p:cNvPicPr>
            <a:picLocks noChangeAspect="1"/>
          </p:cNvPicPr>
          <p:nvPr/>
        </p:nvPicPr>
        <p:blipFill>
          <a:blip r:embed="rId3"/>
          <a:stretch>
            <a:fillRect/>
          </a:stretch>
        </p:blipFill>
        <p:spPr>
          <a:xfrm>
            <a:off x="3666608" y="3429000"/>
            <a:ext cx="1762618" cy="960125"/>
          </a:xfrm>
          <a:prstGeom prst="rect">
            <a:avLst/>
          </a:prstGeom>
          <a:solidFill>
            <a:schemeClr val="accent2"/>
          </a:solidFill>
          <a:ln>
            <a:solidFill>
              <a:schemeClr val="tx1"/>
            </a:solidFill>
          </a:ln>
        </p:spPr>
      </p:pic>
      <p:pic>
        <p:nvPicPr>
          <p:cNvPr id="2050" name="Picture 2" descr="http://www.yedatech.co.il/rep/data//news/yr2010/397/Ex%20Libris_Prim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2680" y="4734770"/>
            <a:ext cx="1755656" cy="12289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577880" y="5050244"/>
            <a:ext cx="2160000" cy="598009"/>
          </a:xfrm>
          <a:prstGeom prst="rect">
            <a:avLst/>
          </a:prstGeom>
          <a:ln>
            <a:solidFill>
              <a:schemeClr val="tx1"/>
            </a:solidFill>
          </a:ln>
        </p:spPr>
      </p:pic>
      <p:cxnSp>
        <p:nvCxnSpPr>
          <p:cNvPr id="5" name="Straight Connector 4"/>
          <p:cNvCxnSpPr>
            <a:stCxn id="3" idx="0"/>
          </p:cNvCxnSpPr>
          <p:nvPr/>
        </p:nvCxnSpPr>
        <p:spPr bwMode="auto">
          <a:xfrm flipV="1">
            <a:off x="1657880" y="4120290"/>
            <a:ext cx="417795" cy="929954"/>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7" name="Straight Arrow Connector 6"/>
          <p:cNvCxnSpPr/>
          <p:nvPr/>
        </p:nvCxnSpPr>
        <p:spPr bwMode="auto">
          <a:xfrm flipV="1">
            <a:off x="2062027" y="3634673"/>
            <a:ext cx="1590933" cy="499265"/>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12" name="Straight Connector 11"/>
          <p:cNvCxnSpPr/>
          <p:nvPr/>
        </p:nvCxnSpPr>
        <p:spPr bwMode="auto">
          <a:xfrm flipH="1" flipV="1">
            <a:off x="6709032" y="3993860"/>
            <a:ext cx="901623" cy="760360"/>
          </a:xfrm>
          <a:prstGeom prst="line">
            <a:avLst/>
          </a:prstGeom>
          <a:solidFill>
            <a:schemeClr val="accent1"/>
          </a:solidFill>
          <a:ln w="57150" cap="flat" cmpd="sng" algn="ctr">
            <a:solidFill>
              <a:srgbClr val="FF0000"/>
            </a:solidFill>
            <a:prstDash val="solid"/>
            <a:round/>
            <a:headEnd type="arrow" w="med" len="med"/>
            <a:tailEnd type="none" w="med" len="med"/>
          </a:ln>
          <a:effectLst/>
        </p:spPr>
      </p:cxnSp>
      <p:cxnSp>
        <p:nvCxnSpPr>
          <p:cNvPr id="13" name="Straight Arrow Connector 12"/>
          <p:cNvCxnSpPr/>
          <p:nvPr/>
        </p:nvCxnSpPr>
        <p:spPr bwMode="auto">
          <a:xfrm flipH="1" flipV="1">
            <a:off x="5459085" y="3659431"/>
            <a:ext cx="1263595" cy="334429"/>
          </a:xfrm>
          <a:prstGeom prst="straightConnector1">
            <a:avLst/>
          </a:prstGeom>
          <a:solidFill>
            <a:schemeClr val="accent1"/>
          </a:solidFill>
          <a:ln w="571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96485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Introduction and overview</a:t>
            </a:r>
            <a:endParaRPr lang="en-US" sz="2400" dirty="0"/>
          </a:p>
        </p:txBody>
      </p:sp>
      <p:sp>
        <p:nvSpPr>
          <p:cNvPr id="8" name="TextBox 7"/>
          <p:cNvSpPr txBox="1"/>
          <p:nvPr/>
        </p:nvSpPr>
        <p:spPr>
          <a:xfrm>
            <a:off x="188949" y="817461"/>
            <a:ext cx="8717936" cy="5645533"/>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sz="2400" b="0" dirty="0"/>
              <a:t>Access </a:t>
            </a:r>
            <a:r>
              <a:rPr lang="en-GB" sz="2400" b="0" dirty="0" smtClean="0"/>
              <a:t>to the e-resources in the discovery interface is </a:t>
            </a:r>
            <a:r>
              <a:rPr lang="en-GB" sz="2400" b="0" dirty="0"/>
              <a:t>monitored by the </a:t>
            </a:r>
            <a:r>
              <a:rPr lang="en-GB" sz="2400" b="0" dirty="0" smtClean="0"/>
              <a:t>vendor</a:t>
            </a:r>
          </a:p>
          <a:p>
            <a:r>
              <a:rPr lang="en-GB" sz="2400" b="0" dirty="0" smtClean="0"/>
              <a:t>When </a:t>
            </a:r>
            <a:r>
              <a:rPr lang="en-GB" sz="2400" b="0" dirty="0"/>
              <a:t>a predefined threshold is exceeded, the item is considered as if it is purchased and is sent as part of an EOD </a:t>
            </a:r>
            <a:r>
              <a:rPr lang="en-GB" sz="2400" b="0" dirty="0" smtClean="0"/>
              <a:t>(Embedded Order Data – a file of orders) to </a:t>
            </a:r>
            <a:r>
              <a:rPr lang="en-GB" sz="2400" b="0" dirty="0"/>
              <a:t>Alma. </a:t>
            </a:r>
            <a:endParaRPr lang="en-GB" sz="2400" b="0" dirty="0" smtClean="0"/>
          </a:p>
          <a:p>
            <a:r>
              <a:rPr lang="en-GB" sz="2400" b="0" dirty="0" smtClean="0"/>
              <a:t>The orders are marked </a:t>
            </a:r>
            <a:r>
              <a:rPr lang="en-GB" sz="2400" b="0" dirty="0"/>
              <a:t>as </a:t>
            </a:r>
            <a:r>
              <a:rPr lang="en-GB" sz="2400" b="0" dirty="0" smtClean="0"/>
              <a:t>PDA and are </a:t>
            </a:r>
            <a:r>
              <a:rPr lang="en-GB" sz="2400" b="0" dirty="0"/>
              <a:t>loaded into Alma, and the vendor then sends the relevant invoices. </a:t>
            </a:r>
            <a:endParaRPr lang="en-GB" sz="2400" b="0" dirty="0" smtClean="0"/>
          </a:p>
          <a:p>
            <a:r>
              <a:rPr lang="en-GB" sz="2400" b="0" dirty="0" smtClean="0"/>
              <a:t>At </a:t>
            </a:r>
            <a:r>
              <a:rPr lang="en-GB" sz="2400" b="0" dirty="0"/>
              <a:t>the end of the defined PDA period, PDA resources that were not purchased can be removed from Alma by the institution</a:t>
            </a:r>
            <a:r>
              <a:rPr lang="en-GB" sz="2400" b="0" dirty="0" smtClean="0"/>
              <a:t>. </a:t>
            </a:r>
            <a:endParaRPr lang="en-US" sz="2400" b="0" dirty="0">
              <a:solidFill>
                <a:srgbClr val="3E4C56"/>
              </a:solidFill>
            </a:endParaRPr>
          </a:p>
        </p:txBody>
      </p:sp>
    </p:spTree>
    <p:extLst>
      <p:ext uri="{BB962C8B-B14F-4D97-AF65-F5344CB8AC3E}">
        <p14:creationId xmlns:p14="http://schemas.microsoft.com/office/powerpoint/2010/main" val="1598294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smtClean="0"/>
              <a:t>Introduction and overview</a:t>
            </a:r>
            <a:endParaRPr lang="en-US" sz="2400" dirty="0"/>
          </a:p>
        </p:txBody>
      </p:sp>
      <p:sp>
        <p:nvSpPr>
          <p:cNvPr id="8" name="TextBox 7"/>
          <p:cNvSpPr txBox="1"/>
          <p:nvPr/>
        </p:nvSpPr>
        <p:spPr>
          <a:xfrm>
            <a:off x="117020" y="817461"/>
            <a:ext cx="8949341" cy="5722344"/>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GB" sz="2400" b="0" dirty="0" smtClean="0"/>
              <a:t>The steps of the process are as follows</a:t>
            </a:r>
          </a:p>
          <a:p>
            <a:pPr marL="457200" indent="-457200">
              <a:buFont typeface="+mj-lt"/>
              <a:buAutoNum type="arabicPeriod"/>
            </a:pPr>
            <a:r>
              <a:rPr lang="en-GB" sz="2400" b="0" dirty="0"/>
              <a:t>Create a PDA on the PDA Details </a:t>
            </a:r>
            <a:r>
              <a:rPr lang="en-GB" sz="2400" b="0" dirty="0" smtClean="0"/>
              <a:t>page and activate it.</a:t>
            </a:r>
          </a:p>
          <a:p>
            <a:pPr marL="457200" indent="-457200">
              <a:buFont typeface="+mj-lt"/>
              <a:buAutoNum type="arabicPeriod"/>
            </a:pPr>
            <a:r>
              <a:rPr lang="en-GB" sz="2400" b="0" dirty="0"/>
              <a:t>Manage profiles for the </a:t>
            </a:r>
            <a:r>
              <a:rPr lang="en-GB" sz="2400" b="0" dirty="0" smtClean="0"/>
              <a:t>PDA</a:t>
            </a:r>
          </a:p>
          <a:p>
            <a:pPr marL="457200" indent="-457200">
              <a:buFont typeface="+mj-lt"/>
              <a:buAutoNum type="arabicPeriod"/>
            </a:pPr>
            <a:r>
              <a:rPr lang="en-US" sz="2400" b="0" dirty="0" smtClean="0"/>
              <a:t>Receive a file from the vendor, import it to Alma.  Electronic inventory is created and published to the discovery interface.</a:t>
            </a:r>
          </a:p>
          <a:p>
            <a:pPr marL="457200" indent="-457200">
              <a:buFont typeface="+mj-lt"/>
              <a:buAutoNum type="arabicPeriod"/>
            </a:pPr>
            <a:r>
              <a:rPr lang="en-GB" sz="2400" b="0" dirty="0"/>
              <a:t>The vendor sends an embedded order data (EOD) file to Alma (containing orders for the purchased resources). </a:t>
            </a:r>
            <a:r>
              <a:rPr lang="en-GB" sz="2400" b="0" dirty="0" smtClean="0"/>
              <a:t>The orders are </a:t>
            </a:r>
            <a:r>
              <a:rPr lang="en-GB" sz="2400" b="0" dirty="0"/>
              <a:t>loaded into Alma </a:t>
            </a:r>
            <a:endParaRPr lang="en-GB" sz="2400" b="0" dirty="0" smtClean="0"/>
          </a:p>
          <a:p>
            <a:pPr marL="457200" indent="-457200">
              <a:buFont typeface="+mj-lt"/>
              <a:buAutoNum type="arabicPeriod"/>
            </a:pPr>
            <a:r>
              <a:rPr lang="en-GB" sz="2400" b="0" dirty="0" smtClean="0"/>
              <a:t>The </a:t>
            </a:r>
            <a:r>
              <a:rPr lang="en-GB" sz="2400" b="0" dirty="0"/>
              <a:t>vendor sends invoices </a:t>
            </a:r>
            <a:r>
              <a:rPr lang="en-GB" sz="2400" b="0" dirty="0" smtClean="0"/>
              <a:t>for the orders</a:t>
            </a:r>
          </a:p>
          <a:p>
            <a:pPr marL="457200" indent="-457200">
              <a:buFont typeface="+mj-lt"/>
              <a:buAutoNum type="arabicPeriod"/>
            </a:pPr>
            <a:r>
              <a:rPr lang="en-GB" sz="2400" b="0" dirty="0" smtClean="0"/>
              <a:t>At </a:t>
            </a:r>
            <a:r>
              <a:rPr lang="en-GB" sz="2400" b="0" dirty="0"/>
              <a:t>the end of the defined PDA period, PDA resources that were not purchased can be removed from </a:t>
            </a:r>
            <a:r>
              <a:rPr lang="en-GB" sz="2400" b="0" dirty="0" smtClean="0"/>
              <a:t>Alma.</a:t>
            </a:r>
            <a:endParaRPr lang="en-GB" sz="2400" b="0" dirty="0"/>
          </a:p>
        </p:txBody>
      </p:sp>
    </p:spTree>
    <p:extLst>
      <p:ext uri="{BB962C8B-B14F-4D97-AF65-F5344CB8AC3E}">
        <p14:creationId xmlns:p14="http://schemas.microsoft.com/office/powerpoint/2010/main" val="4064521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270640" y="935330"/>
            <a:ext cx="7772400" cy="1470025"/>
          </a:xfrm>
        </p:spPr>
        <p:txBody>
          <a:bodyPr/>
          <a:lstStyle/>
          <a:p>
            <a:r>
              <a:rPr lang="en-US" dirty="0" smtClean="0"/>
              <a:t>Agenda</a:t>
            </a:r>
          </a:p>
        </p:txBody>
      </p:sp>
      <p:sp>
        <p:nvSpPr>
          <p:cNvPr id="5" name="Rounded Rectangle 4"/>
          <p:cNvSpPr/>
          <p:nvPr/>
        </p:nvSpPr>
        <p:spPr bwMode="auto">
          <a:xfrm>
            <a:off x="2267700" y="2200040"/>
            <a:ext cx="6280451" cy="3825584"/>
          </a:xfrm>
          <a:prstGeom prst="roundRect">
            <a:avLst/>
          </a:prstGeom>
          <a:solidFill>
            <a:schemeClr val="bg1"/>
          </a:solidFill>
          <a:ln w="76200" cap="flat" cmpd="sng" algn="ctr">
            <a:solidFill>
              <a:srgbClr val="2B4F85"/>
            </a:solidFill>
            <a:prstDash val="solid"/>
            <a:round/>
            <a:headEnd type="none" w="med" len="med"/>
            <a:tailEnd type="triangl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a:spcBef>
                <a:spcPct val="0"/>
              </a:spcBef>
            </a:pPr>
            <a:endParaRPr lang="en-US" b="0" dirty="0" smtClean="0">
              <a:latin typeface="Arial" pitchFamily="34" charset="0"/>
            </a:endParaRPr>
          </a:p>
        </p:txBody>
      </p:sp>
      <p:sp>
        <p:nvSpPr>
          <p:cNvPr id="232461" name="Text Box 13"/>
          <p:cNvSpPr txBox="1">
            <a:spLocks noChangeArrowheads="1"/>
          </p:cNvSpPr>
          <p:nvPr/>
        </p:nvSpPr>
        <p:spPr bwMode="auto">
          <a:xfrm>
            <a:off x="2687960" y="2726708"/>
            <a:ext cx="5597479" cy="218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spcBef>
                <a:spcPct val="50000"/>
              </a:spcBef>
            </a:pPr>
            <a:r>
              <a:rPr lang="en-US" sz="1600" b="0" dirty="0">
                <a:solidFill>
                  <a:srgbClr val="3E4C56"/>
                </a:solidFill>
                <a:latin typeface="Verdana" pitchFamily="34" charset="0"/>
              </a:rPr>
              <a:t>Introduction and overview</a:t>
            </a:r>
          </a:p>
          <a:p>
            <a:pPr algn="l" eaLnBrk="1" hangingPunct="1">
              <a:spcBef>
                <a:spcPct val="50000"/>
              </a:spcBef>
            </a:pPr>
            <a:r>
              <a:rPr lang="en-US" sz="1600" dirty="0" smtClean="0">
                <a:solidFill>
                  <a:srgbClr val="3E4C56"/>
                </a:solidFill>
                <a:latin typeface="Verdana" pitchFamily="34" charset="0"/>
              </a:rPr>
              <a:t>Create a new PDA entry</a:t>
            </a:r>
            <a:endParaRPr lang="en-US" sz="1600" dirty="0">
              <a:solidFill>
                <a:srgbClr val="3E4C56"/>
              </a:solidFill>
              <a:latin typeface="Verdana" pitchFamily="34" charset="0"/>
            </a:endParaRPr>
          </a:p>
          <a:p>
            <a:pPr algn="l" eaLnBrk="1" hangingPunct="1">
              <a:spcBef>
                <a:spcPct val="50000"/>
              </a:spcBef>
            </a:pPr>
            <a:r>
              <a:rPr lang="en-US" sz="1600" b="0" dirty="0" smtClean="0">
                <a:solidFill>
                  <a:srgbClr val="3E4C56"/>
                </a:solidFill>
                <a:latin typeface="Verdana" pitchFamily="34" charset="0"/>
              </a:rPr>
              <a:t>Manage </a:t>
            </a:r>
            <a:r>
              <a:rPr lang="en-US" sz="1600" b="0" dirty="0">
                <a:solidFill>
                  <a:srgbClr val="3E4C56"/>
                </a:solidFill>
                <a:latin typeface="Verdana" pitchFamily="34" charset="0"/>
              </a:rPr>
              <a:t>PDA Profiles - Repository</a:t>
            </a:r>
          </a:p>
          <a:p>
            <a:pPr algn="l" eaLnBrk="1" hangingPunct="1">
              <a:spcBef>
                <a:spcPct val="50000"/>
              </a:spcBef>
            </a:pPr>
            <a:r>
              <a:rPr lang="en-GB" sz="1600" b="0" dirty="0" smtClean="0">
                <a:solidFill>
                  <a:srgbClr val="3E4C56"/>
                </a:solidFill>
                <a:latin typeface="Verdana" pitchFamily="34" charset="0"/>
              </a:rPr>
              <a:t>Manage PDA Profiles - New Order</a:t>
            </a:r>
          </a:p>
          <a:p>
            <a:pPr algn="l" eaLnBrk="1" hangingPunct="1">
              <a:spcBef>
                <a:spcPct val="50000"/>
              </a:spcBef>
            </a:pPr>
            <a:r>
              <a:rPr lang="en-US" sz="1600" b="0" dirty="0">
                <a:solidFill>
                  <a:srgbClr val="3E4C56"/>
                </a:solidFill>
                <a:latin typeface="Verdana" pitchFamily="34" charset="0"/>
              </a:rPr>
              <a:t>Remove non-ordered records</a:t>
            </a:r>
          </a:p>
          <a:p>
            <a:pPr algn="l" eaLnBrk="1" hangingPunct="1">
              <a:spcBef>
                <a:spcPct val="50000"/>
              </a:spcBef>
            </a:pPr>
            <a:endParaRPr lang="en-US" sz="1600" dirty="0" smtClean="0">
              <a:solidFill>
                <a:srgbClr val="3E4C56"/>
              </a:solidFill>
              <a:latin typeface="Verdana" pitchFamily="34" charset="0"/>
            </a:endParaRPr>
          </a:p>
        </p:txBody>
      </p:sp>
    </p:spTree>
    <p:extLst>
      <p:ext uri="{BB962C8B-B14F-4D97-AF65-F5344CB8AC3E}">
        <p14:creationId xmlns:p14="http://schemas.microsoft.com/office/powerpoint/2010/main" val="1611120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FF0000"/>
          </a:solidFill>
          <a:prstDash val="solid"/>
          <a:round/>
          <a:headEnd type="none" w="med" len="med"/>
          <a:tailEnd type="triangl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solidFill>
          <a:schemeClr val="accent1"/>
        </a:solidFill>
        <a:ln w="38100" cap="flat" cmpd="sng" algn="ctr">
          <a:solidFill>
            <a:srgbClr val="FF0000"/>
          </a:solidFill>
          <a:prstDash val="solid"/>
          <a:round/>
          <a:headEnd type="none" w="med" len="med"/>
          <a:tailEnd type="arrow"/>
        </a:ln>
        <a:effectLst/>
      </a:spPr>
      <a:body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0000"/>
          </a:solidFill>
          <a:prstDash val="solid"/>
          <a:round/>
          <a:headEnd type="none" w="med" len="med"/>
          <a:tailEnd type="triangl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95026</TotalTime>
  <Words>1522</Words>
  <Application>Microsoft Office PowerPoint</Application>
  <PresentationFormat>On-screen Show (4:3)</PresentationFormat>
  <Paragraphs>175</Paragraphs>
  <Slides>37</Slides>
  <Notes>37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Gulim</vt:lpstr>
      <vt:lpstr>MS PGothic</vt:lpstr>
      <vt:lpstr>Arial</vt:lpstr>
      <vt:lpstr>Verdana</vt:lpstr>
      <vt:lpstr>Wingdings 3</vt:lpstr>
      <vt:lpstr>ヒラギノ角ゴ ProN W3</vt:lpstr>
      <vt:lpstr>urm</vt:lpstr>
      <vt:lpstr>1_urm</vt:lpstr>
      <vt:lpstr>PowerPoint Presentation</vt:lpstr>
      <vt:lpstr>Copyright Statement</vt:lpstr>
      <vt:lpstr>Agenda</vt:lpstr>
      <vt:lpstr>Introduction and overview</vt:lpstr>
      <vt:lpstr>Introduction and overview</vt:lpstr>
      <vt:lpstr>Introduction and overview</vt:lpstr>
      <vt:lpstr>Introduction and overview</vt:lpstr>
      <vt:lpstr>Introduction and overview</vt:lpstr>
      <vt:lpstr>Agenda</vt:lpstr>
      <vt:lpstr>Create a new PDA entry</vt:lpstr>
      <vt:lpstr>Create a new PDA entry</vt:lpstr>
      <vt:lpstr>Create a new PDA entry</vt:lpstr>
      <vt:lpstr>Agenda</vt:lpstr>
      <vt:lpstr>Manage PDA Profiles - Repository</vt:lpstr>
      <vt:lpstr>Manage PDA Profiles - Repository</vt:lpstr>
      <vt:lpstr>Manage PDA Profiles - Repository</vt:lpstr>
      <vt:lpstr>Manage PDA Profiles - Repository</vt:lpstr>
      <vt:lpstr>Manage PDA Profiles - Repository</vt:lpstr>
      <vt:lpstr>Manage PDA Profiles - Repository</vt:lpstr>
      <vt:lpstr>Manage PDA Profiles - Repository</vt:lpstr>
      <vt:lpstr>Manage PDA Profiles - Repository</vt:lpstr>
      <vt:lpstr>Manage PDA Profiles - Repository</vt:lpstr>
      <vt:lpstr>Agenda</vt:lpstr>
      <vt:lpstr>Manage PDA Profiles - New Order</vt:lpstr>
      <vt:lpstr>Manage PDA Profiles - New Order</vt:lpstr>
      <vt:lpstr>Manage PDA Profiles - New Order</vt:lpstr>
      <vt:lpstr>Manage PDA Profiles - New Order</vt:lpstr>
      <vt:lpstr>Manage PDA Profiles - New Order</vt:lpstr>
      <vt:lpstr>Manage PDA Profiles - New Order</vt:lpstr>
      <vt:lpstr>Manage PDA Profiles - New Order</vt:lpstr>
      <vt:lpstr>Manage PDA Profiles - New Order</vt:lpstr>
      <vt:lpstr>Manage PDA Profiles - New Order</vt:lpstr>
      <vt:lpstr>Manage PDA Profiles - New Order</vt:lpstr>
      <vt:lpstr>Agenda</vt:lpstr>
      <vt:lpstr>Remove non-ordered records</vt:lpstr>
      <vt:lpstr>Remove non-ordered records</vt:lpstr>
      <vt:lpstr>Remove non-ordered records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2013 Release New Features Yoel</dc:title>
  <dc:creator>User</dc:creator>
  <cp:lastModifiedBy>Yoel Kortick</cp:lastModifiedBy>
  <cp:revision>3081</cp:revision>
  <dcterms:created xsi:type="dcterms:W3CDTF">2008-03-04T08:09:47Z</dcterms:created>
  <dcterms:modified xsi:type="dcterms:W3CDTF">2017-10-24T09:58:07Z</dcterms:modified>
</cp:coreProperties>
</file>